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1" r:id="rId4"/>
    <p:sldId id="264" r:id="rId5"/>
    <p:sldId id="260" r:id="rId6"/>
    <p:sldId id="266" r:id="rId7"/>
    <p:sldId id="262" r:id="rId8"/>
    <p:sldId id="267" r:id="rId9"/>
    <p:sldId id="265" r:id="rId10"/>
    <p:sldId id="268" r:id="rId11"/>
    <p:sldId id="269" r:id="rId12"/>
    <p:sldId id="270" r:id="rId13"/>
    <p:sldId id="271" r:id="rId14"/>
    <p:sldId id="274" r:id="rId15"/>
    <p:sldId id="273" r:id="rId16"/>
    <p:sldId id="272" r:id="rId17"/>
    <p:sldId id="27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87" autoAdjust="0"/>
  </p:normalViewPr>
  <p:slideViewPr>
    <p:cSldViewPr snapToGrid="0" snapToObjects="1">
      <p:cViewPr varScale="1">
        <p:scale>
          <a:sx n="94" d="100"/>
          <a:sy n="94" d="100"/>
        </p:scale>
        <p:origin x="119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1F2E9-3920-490E-AB19-29EE1C29C6B8}" type="datetimeFigureOut">
              <a:rPr lang="nl-NL" smtClean="0"/>
              <a:t>7-11-2018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C347E-AB6F-4C3A-A44D-328BC9CC6B2C}" type="slidenum">
              <a:rPr lang="nl-NL" smtClean="0"/>
              <a:t>‹nr.›</a:t>
            </a:fld>
            <a:endParaRPr lang="nl-NL"/>
          </a:p>
        </p:txBody>
      </p:sp>
    </p:spTree>
    <p:extLst>
      <p:ext uri="{BB962C8B-B14F-4D97-AF65-F5344CB8AC3E}">
        <p14:creationId xmlns:p14="http://schemas.microsoft.com/office/powerpoint/2010/main" val="119549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t>Dit is Egypte vanuit de lucht (ruimte) gezien.</a:t>
            </a:r>
          </a:p>
          <a:p>
            <a:pPr marL="171450" indent="-171450" eaLnBrk="1" fontAlgn="auto" hangingPunct="1">
              <a:spcBef>
                <a:spcPts val="0"/>
              </a:spcBef>
              <a:spcAft>
                <a:spcPts val="0"/>
              </a:spcAft>
              <a:buFontTx/>
              <a:buChar char="-"/>
              <a:defRPr/>
            </a:pPr>
            <a:r>
              <a:rPr lang="nl-NL" dirty="0" smtClean="0"/>
              <a:t>Welke kleuren zie je? (Blauw, zand/beige, groen, grijs.)</a:t>
            </a:r>
          </a:p>
          <a:p>
            <a:pPr marL="171450" indent="-171450" eaLnBrk="1" fontAlgn="auto" hangingPunct="1">
              <a:spcBef>
                <a:spcPts val="0"/>
              </a:spcBef>
              <a:spcAft>
                <a:spcPts val="0"/>
              </a:spcAft>
              <a:buFontTx/>
              <a:buChar char="-"/>
              <a:defRPr/>
            </a:pPr>
            <a:r>
              <a:rPr lang="nl-NL" dirty="0" smtClean="0">
                <a:sym typeface="Wingdings" pitchFamily="2" charset="2"/>
              </a:rPr>
              <a:t>Wat betekenen die kleuren? (Blauw is de zee, zandkleur is land/woestijn en waar planten en bomen groeien is het groen.)</a:t>
            </a:r>
            <a:endParaRPr lang="nl-NL" dirty="0" smtClean="0"/>
          </a:p>
          <a:p>
            <a:pPr marL="171450" indent="-171450" eaLnBrk="1" fontAlgn="auto" hangingPunct="1">
              <a:spcBef>
                <a:spcPts val="0"/>
              </a:spcBef>
              <a:spcAft>
                <a:spcPts val="0"/>
              </a:spcAft>
              <a:buFontTx/>
              <a:buChar char="-"/>
              <a:defRPr/>
            </a:pPr>
            <a:r>
              <a:rPr lang="nl-NL" dirty="0" smtClean="0"/>
              <a:t>Wat valt je op? (Er loopt een lange groene streep door Egypte met een omgedraaide groene driehoek bovenin.)</a:t>
            </a:r>
          </a:p>
          <a:p>
            <a:pPr marL="171450" indent="-171450" eaLnBrk="1" fontAlgn="auto" hangingPunct="1">
              <a:spcBef>
                <a:spcPts val="0"/>
              </a:spcBef>
              <a:spcAft>
                <a:spcPts val="0"/>
              </a:spcAft>
              <a:buFontTx/>
              <a:buChar char="-"/>
              <a:defRPr/>
            </a:pPr>
            <a:r>
              <a:rPr lang="nl-NL" dirty="0" smtClean="0"/>
              <a:t>Hoe komt het dat er groen in de woestijn te zien is? Hoe komt het dat er planten en bomen kunnen groeien in de woestijn van Egypte? Wat hebben planten en bomen nodig om te kunnen groeien? (Planten en bomen leven van water. Er stroomt een rivier door Egypte, de Nijl. Door het water kunnen er planten en bomen langs de rivier groeien.)</a:t>
            </a:r>
          </a:p>
          <a:p>
            <a:pPr marL="171450" indent="-171450" eaLnBrk="1" fontAlgn="auto" hangingPunct="1">
              <a:spcBef>
                <a:spcPts val="0"/>
              </a:spcBef>
              <a:spcAft>
                <a:spcPts val="0"/>
              </a:spcAft>
              <a:buFontTx/>
              <a:buChar char="-"/>
              <a:defRPr/>
            </a:pPr>
            <a:r>
              <a:rPr lang="nl-NL" dirty="0" smtClean="0"/>
              <a:t>Water is belangrijk om planten en bomen te laten groeien en leven. Kunnen mensen en dieren ook leven van het water uit de Nijl? (Ja. </a:t>
            </a:r>
            <a:r>
              <a:rPr lang="nl-NL" dirty="0" smtClean="0">
                <a:sym typeface="Wingdings" pitchFamily="2" charset="2"/>
              </a:rPr>
              <a:t></a:t>
            </a:r>
            <a:r>
              <a:rPr lang="nl-NL" dirty="0" smtClean="0"/>
              <a:t> </a:t>
            </a:r>
            <a:r>
              <a:rPr lang="nl-NL" b="1" dirty="0" smtClean="0"/>
              <a:t>ga naar de volgende dia</a:t>
            </a:r>
            <a:r>
              <a:rPr lang="nl-NL" dirty="0" smtClean="0"/>
              <a:t>)</a:t>
            </a:r>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3</a:t>
            </a:fld>
            <a:endParaRPr lang="nl-NL"/>
          </a:p>
        </p:txBody>
      </p:sp>
    </p:spTree>
    <p:extLst>
      <p:ext uri="{BB962C8B-B14F-4D97-AF65-F5344CB8AC3E}">
        <p14:creationId xmlns:p14="http://schemas.microsoft.com/office/powerpoint/2010/main" val="255227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eaLnBrk="1" hangingPunct="1">
              <a:spcBef>
                <a:spcPct val="0"/>
              </a:spcBef>
              <a:buFontTx/>
              <a:buChar char="-"/>
              <a:defRPr/>
            </a:pPr>
            <a:r>
              <a:rPr lang="nl-NL" dirty="0" smtClean="0"/>
              <a:t>Wat zie je op de foto’s? (Opgravingen door het RMO en de Universiteit Leiden in </a:t>
            </a:r>
            <a:r>
              <a:rPr lang="nl-NL" dirty="0" err="1" smtClean="0"/>
              <a:t>Sakkara</a:t>
            </a:r>
            <a:r>
              <a:rPr lang="nl-NL" dirty="0" smtClean="0"/>
              <a:t>, met de klok mee:</a:t>
            </a:r>
            <a:br>
              <a:rPr lang="nl-NL" dirty="0" smtClean="0"/>
            </a:br>
            <a:r>
              <a:rPr lang="nl-NL" dirty="0" smtClean="0"/>
              <a:t>	- werken met een troffel voor het mooi afschaven van laagjes, en met een kwastje om de laatste restjes zand voorzichtig weg te vegen;</a:t>
            </a:r>
            <a:br>
              <a:rPr lang="nl-NL" dirty="0" smtClean="0"/>
            </a:br>
            <a:r>
              <a:rPr lang="nl-NL" dirty="0" smtClean="0"/>
              <a:t>	- Maarten Raven en René van </a:t>
            </a:r>
            <a:r>
              <a:rPr lang="nl-NL" dirty="0" err="1" smtClean="0"/>
              <a:t>Walsem</a:t>
            </a:r>
            <a:r>
              <a:rPr lang="nl-NL" dirty="0" smtClean="0"/>
              <a:t> bij een beeld dat gevonden is;</a:t>
            </a:r>
            <a:br>
              <a:rPr lang="nl-NL" dirty="0" smtClean="0"/>
            </a:br>
            <a:r>
              <a:rPr lang="nl-NL" dirty="0" smtClean="0"/>
              <a:t>	- de drukte van de lokale werkmannen die werken op de opgraving, je ziet onderaan de muur nog wat resten oude beschildering;</a:t>
            </a:r>
            <a:br>
              <a:rPr lang="nl-NL" dirty="0" smtClean="0"/>
            </a:br>
            <a:r>
              <a:rPr lang="nl-NL" dirty="0" smtClean="0"/>
              <a:t>	- onderzoek doen in ondergronds ruimtes, hier in een tombe van een graf.)</a:t>
            </a:r>
          </a:p>
          <a:p>
            <a:pPr eaLnBrk="1" hangingPunct="1">
              <a:spcBef>
                <a:spcPct val="0"/>
              </a:spcBef>
              <a:defRPr/>
            </a:pPr>
            <a:endParaRPr lang="nl-NL" dirty="0" smtClean="0"/>
          </a:p>
          <a:p>
            <a:pPr eaLnBrk="1" hangingPunct="1">
              <a:spcBef>
                <a:spcPct val="0"/>
              </a:spcBef>
              <a:defRPr/>
            </a:pPr>
            <a:r>
              <a:rPr lang="nl-NL" dirty="0" smtClean="0"/>
              <a:t>Door opgravingen komen we veel te weten over het leven in het oude Egypte, bijvoorbeeld ook over de goden waarin zij geloofden. (</a:t>
            </a:r>
            <a:r>
              <a:rPr lang="nl-NL" b="1" dirty="0" smtClean="0">
                <a:sym typeface="Wingdings" pitchFamily="2" charset="2"/>
              </a:rPr>
              <a:t>ga naar de volgende dia</a:t>
            </a:r>
            <a:r>
              <a:rPr lang="nl-NL" dirty="0" smtClean="0">
                <a:sym typeface="Wingdings" pitchFamily="2" charset="2"/>
              </a:rPr>
              <a:t>)</a:t>
            </a:r>
            <a:endParaRPr lang="nl-NL" dirty="0" smtClean="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12</a:t>
            </a:fld>
            <a:endParaRPr lang="nl-NL"/>
          </a:p>
        </p:txBody>
      </p:sp>
    </p:spTree>
    <p:extLst>
      <p:ext uri="{BB962C8B-B14F-4D97-AF65-F5344CB8AC3E}">
        <p14:creationId xmlns:p14="http://schemas.microsoft.com/office/powerpoint/2010/main" val="250130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i="1" dirty="0" smtClean="0"/>
              <a:t>Van links naar</a:t>
            </a:r>
            <a:r>
              <a:rPr lang="nl-NL" i="1" baseline="0" dirty="0" smtClean="0"/>
              <a:t> rechts</a:t>
            </a:r>
            <a:r>
              <a:rPr lang="nl-NL" i="1" dirty="0" smtClean="0"/>
              <a:t>: de tempel van </a:t>
            </a:r>
            <a:r>
              <a:rPr lang="nl-NL" i="1" dirty="0" err="1" smtClean="0"/>
              <a:t>Philae</a:t>
            </a:r>
            <a:r>
              <a:rPr lang="nl-NL" i="1" dirty="0" smtClean="0"/>
              <a:t>, de tempel van Kom </a:t>
            </a:r>
            <a:r>
              <a:rPr lang="nl-NL" i="1" dirty="0" err="1" smtClean="0"/>
              <a:t>Ombo</a:t>
            </a:r>
            <a:r>
              <a:rPr lang="nl-NL" i="1" dirty="0" smtClean="0"/>
              <a:t> en de tempel van Luxor</a:t>
            </a:r>
          </a:p>
          <a:p>
            <a:pPr marL="171450" indent="-171450" eaLnBrk="1" fontAlgn="auto" hangingPunct="1">
              <a:spcBef>
                <a:spcPts val="0"/>
              </a:spcBef>
              <a:spcAft>
                <a:spcPts val="0"/>
              </a:spcAft>
              <a:buFontTx/>
              <a:buChar char="-"/>
              <a:defRPr/>
            </a:pPr>
            <a:r>
              <a:rPr lang="nl-NL" dirty="0" smtClean="0"/>
              <a:t>Wat zie je op de foto’s? (water en boompjes, Egyptische tempels, grote beelden, een obelisk/zuil, toeristen en Egyptenaren, blauwe lucht en wolken, zonlicht.)</a:t>
            </a:r>
          </a:p>
          <a:p>
            <a:pPr marL="171450" indent="-171450" eaLnBrk="1" fontAlgn="auto" hangingPunct="1">
              <a:spcBef>
                <a:spcPts val="0"/>
              </a:spcBef>
              <a:spcAft>
                <a:spcPts val="0"/>
              </a:spcAft>
              <a:buFontTx/>
              <a:buChar char="-"/>
              <a:defRPr/>
            </a:pPr>
            <a:r>
              <a:rPr lang="nl-NL" dirty="0" smtClean="0"/>
              <a:t>Wat is een tempel? (Een gebouw waar mensen bidden tot een god of goden, net als mensen nu nog doen in kerken, moskeeën, synagogen en tempels.)</a:t>
            </a:r>
          </a:p>
          <a:p>
            <a:pPr marL="171450" indent="-171450" eaLnBrk="1" fontAlgn="auto" hangingPunct="1">
              <a:spcBef>
                <a:spcPts val="0"/>
              </a:spcBef>
              <a:spcAft>
                <a:spcPts val="0"/>
              </a:spcAft>
              <a:buFontTx/>
              <a:buChar char="-"/>
              <a:defRPr/>
            </a:pPr>
            <a:endParaRPr lang="nl-NL" dirty="0" smtClean="0"/>
          </a:p>
          <a:p>
            <a:pPr eaLnBrk="1" fontAlgn="auto" hangingPunct="1">
              <a:spcBef>
                <a:spcPts val="0"/>
              </a:spcBef>
              <a:spcAft>
                <a:spcPts val="0"/>
              </a:spcAft>
              <a:defRPr/>
            </a:pPr>
            <a:r>
              <a:rPr lang="nl-NL" dirty="0" smtClean="0"/>
              <a:t>De oude Egyptenaren geloofden in meerdere goden.</a:t>
            </a:r>
          </a:p>
          <a:p>
            <a:pPr marL="171450" indent="-171450" eaLnBrk="1" fontAlgn="auto" hangingPunct="1">
              <a:spcBef>
                <a:spcPts val="0"/>
              </a:spcBef>
              <a:spcAft>
                <a:spcPts val="0"/>
              </a:spcAft>
              <a:buFontTx/>
              <a:buChar char="-"/>
              <a:defRPr/>
            </a:pPr>
            <a:r>
              <a:rPr lang="nl-NL" dirty="0" smtClean="0"/>
              <a:t>Zullen we bekijken hoe die goden er uitzien? (Ja. </a:t>
            </a:r>
            <a:r>
              <a:rPr lang="nl-NL" dirty="0" smtClean="0">
                <a:sym typeface="Wingdings" pitchFamily="2" charset="2"/>
              </a:rPr>
              <a:t> </a:t>
            </a:r>
            <a:r>
              <a:rPr lang="nl-NL" b="1" dirty="0" smtClean="0">
                <a:sym typeface="Wingdings" pitchFamily="2" charset="2"/>
              </a:rPr>
              <a:t>ga naar de volgende dia</a:t>
            </a:r>
            <a:r>
              <a:rPr lang="nl-NL" dirty="0" smtClean="0">
                <a:sym typeface="Wingdings" pitchFamily="2" charset="2"/>
              </a:rPr>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13</a:t>
            </a:fld>
            <a:endParaRPr lang="nl-NL"/>
          </a:p>
        </p:txBody>
      </p:sp>
    </p:spTree>
    <p:extLst>
      <p:ext uri="{BB962C8B-B14F-4D97-AF65-F5344CB8AC3E}">
        <p14:creationId xmlns:p14="http://schemas.microsoft.com/office/powerpoint/2010/main" val="2315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defRPr/>
            </a:pPr>
            <a:r>
              <a:rPr lang="nl-NL" i="1" dirty="0" smtClean="0"/>
              <a:t>Verschillende goden van Egypte, van links naar rechts: </a:t>
            </a:r>
            <a:r>
              <a:rPr lang="nl-NL" i="1" dirty="0" err="1" smtClean="0"/>
              <a:t>Sachmet</a:t>
            </a:r>
            <a:r>
              <a:rPr lang="nl-NL" i="1" dirty="0" smtClean="0"/>
              <a:t>, Horus, Isis en Osiris, </a:t>
            </a:r>
            <a:r>
              <a:rPr lang="nl-NL" i="1" dirty="0" err="1" smtClean="0"/>
              <a:t>Thoth</a:t>
            </a:r>
            <a:r>
              <a:rPr lang="nl-NL" i="1" baseline="0" dirty="0" smtClean="0"/>
              <a:t> en </a:t>
            </a:r>
            <a:r>
              <a:rPr lang="nl-NL" i="1" baseline="0" dirty="0" err="1" smtClean="0"/>
              <a:t>Anoebis</a:t>
            </a:r>
            <a:r>
              <a:rPr lang="nl-NL" i="1" dirty="0" smtClean="0"/>
              <a:t>.</a:t>
            </a:r>
          </a:p>
          <a:p>
            <a:pPr eaLnBrk="1" hangingPunct="1">
              <a:spcBef>
                <a:spcPct val="0"/>
              </a:spcBef>
              <a:defRPr/>
            </a:pPr>
            <a:r>
              <a:rPr lang="nl-NL" dirty="0" smtClean="0"/>
              <a:t>- Dit zijn allemaal Egyptische goden. Wat valt je op? (sommige goden zien er uit als een dier of hebben een dierenhoofd [</a:t>
            </a:r>
            <a:r>
              <a:rPr lang="nl-NL" dirty="0" smtClean="0">
                <a:sym typeface="Wingdings" pitchFamily="2" charset="2"/>
              </a:rPr>
              <a:t>ibis, valk, jakhals, leeuwin]</a:t>
            </a:r>
            <a:r>
              <a:rPr lang="nl-NL" dirty="0" smtClean="0"/>
              <a:t>, ze dragen kronen, sommige hebben een staf, sommige hebben een gekleurd gezicht of lijken op een farao, twee beelden en drie afbeeldingen op muren.)</a:t>
            </a:r>
          </a:p>
          <a:p>
            <a:pPr eaLnBrk="1" hangingPunct="1">
              <a:spcBef>
                <a:spcPct val="0"/>
              </a:spcBef>
              <a:defRPr/>
            </a:pPr>
            <a:endParaRPr lang="nl-NL" dirty="0" smtClean="0"/>
          </a:p>
          <a:p>
            <a:pPr eaLnBrk="1" hangingPunct="1">
              <a:spcBef>
                <a:spcPct val="0"/>
              </a:spcBef>
              <a:defRPr/>
            </a:pPr>
            <a:r>
              <a:rPr lang="nl-NL" dirty="0" smtClean="0"/>
              <a:t>Sommige goden zien er uit als een dier of hebben een dierenhoofd. Die dieren werden soms als heilig gezien en er werden dan ook weleens mummies van gemaakt. In het Rijksmuseum van Oudheden kun je die dierenmummies bekijken.</a:t>
            </a:r>
          </a:p>
          <a:p>
            <a:pPr marL="171450" indent="-171450" eaLnBrk="1" hangingPunct="1">
              <a:spcBef>
                <a:spcPct val="0"/>
              </a:spcBef>
              <a:buFontTx/>
              <a:buChar char="-"/>
              <a:defRPr/>
            </a:pPr>
            <a:r>
              <a:rPr lang="nl-NL" dirty="0" smtClean="0"/>
              <a:t>Willen jullie daar een foto van zien? (Ja. </a:t>
            </a:r>
            <a:r>
              <a:rPr lang="nl-NL" dirty="0" smtClean="0">
                <a:sym typeface="Wingdings" pitchFamily="2" charset="2"/>
              </a:rPr>
              <a:t> </a:t>
            </a:r>
            <a:r>
              <a:rPr lang="nl-NL" b="1" dirty="0" smtClean="0">
                <a:sym typeface="Wingdings" pitchFamily="2" charset="2"/>
              </a:rPr>
              <a:t>ga naar de volgende dia</a:t>
            </a:r>
            <a:r>
              <a:rPr lang="nl-NL" dirty="0" smtClean="0">
                <a:sym typeface="Wingdings" pitchFamily="2" charset="2"/>
              </a:rPr>
              <a:t>)</a:t>
            </a:r>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14</a:t>
            </a:fld>
            <a:endParaRPr lang="nl-NL"/>
          </a:p>
        </p:txBody>
      </p:sp>
    </p:spTree>
    <p:extLst>
      <p:ext uri="{BB962C8B-B14F-4D97-AF65-F5344CB8AC3E}">
        <p14:creationId xmlns:p14="http://schemas.microsoft.com/office/powerpoint/2010/main" val="326436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smtClean="0"/>
              <a:t>Links zie je de mummie van een kat. Het Rijksmuseum van Oudheden heeft onderzoek gedaan naar wat er binnenin de mummies verstopt zit. De mummies zijn daarvoor niet opengemaakt, ze zijn naar het ziekenhuis geweest.</a:t>
            </a:r>
          </a:p>
          <a:p>
            <a:pPr marL="171450" indent="-171450">
              <a:buFontTx/>
              <a:buChar char="-"/>
              <a:defRPr/>
            </a:pPr>
            <a:r>
              <a:rPr lang="nl-NL" dirty="0" smtClean="0"/>
              <a:t>Herken je wat voor foto’s je rechts naast de foto van de mummie ziet? (Röntgenfoto’s.)</a:t>
            </a:r>
          </a:p>
          <a:p>
            <a:pPr marL="171450" indent="-171450">
              <a:buFontTx/>
              <a:buChar char="-"/>
              <a:defRPr/>
            </a:pPr>
            <a:r>
              <a:rPr lang="nl-NL" dirty="0" smtClean="0"/>
              <a:t>Waarom zijn de mummies niet opengemaakt? (De windsels houden de mummie bij elkaar, als je die weghaalt is de mummie veel kwetsbaarder. Een mummie kan maar één keer worden uitgepakt en is daarmee onherstelbaar aangetast. Door er röntgenfoto's van te maken, raakt de mummie niet beschadigd. Daarom zijn van alle nog ingepakte mummies in het museum zijn röntgenfoto’s gemaakt.)</a:t>
            </a:r>
          </a:p>
          <a:p>
            <a:pPr>
              <a:defRPr/>
            </a:pPr>
            <a:r>
              <a:rPr lang="nl-NL" dirty="0" smtClean="0"/>
              <a:t>Katten waren heilige dieren voor de godin </a:t>
            </a:r>
            <a:r>
              <a:rPr lang="nl-NL" dirty="0" err="1" smtClean="0"/>
              <a:t>Sachmet</a:t>
            </a:r>
            <a:r>
              <a:rPr lang="nl-NL" dirty="0" smtClean="0"/>
              <a:t> (vorige dia). Maar ook voor de godin </a:t>
            </a:r>
            <a:r>
              <a:rPr lang="nl-NL" dirty="0" err="1" smtClean="0"/>
              <a:t>Bastet</a:t>
            </a:r>
            <a:r>
              <a:rPr lang="nl-NL" dirty="0" smtClean="0"/>
              <a:t>, zij zag eruit als een vrouw met een kattenhoofd (zie foto helemaal rechts). Katten werden ook als huisdier gehouden en daarom werden er ook mummies van gemaakt.</a:t>
            </a:r>
          </a:p>
          <a:p>
            <a:pPr>
              <a:defRPr/>
            </a:pPr>
            <a:r>
              <a:rPr lang="nl-NL" dirty="0" smtClean="0"/>
              <a:t>- Welk ander huisdier hadden de oude Egyptenaren al? (Hond. </a:t>
            </a:r>
            <a:r>
              <a:rPr lang="nl-NL" dirty="0" smtClean="0">
                <a:sym typeface="Wingdings" pitchFamily="2" charset="2"/>
              </a:rPr>
              <a:t> </a:t>
            </a:r>
            <a:r>
              <a:rPr lang="nl-NL" b="1" dirty="0" smtClean="0">
                <a:sym typeface="Wingdings" pitchFamily="2" charset="2"/>
              </a:rPr>
              <a:t>ga naar de volgende dia</a:t>
            </a:r>
            <a:r>
              <a:rPr lang="nl-NL" dirty="0" smtClean="0"/>
              <a:t>)</a:t>
            </a:r>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15</a:t>
            </a:fld>
            <a:endParaRPr lang="nl-NL"/>
          </a:p>
        </p:txBody>
      </p:sp>
    </p:spTree>
    <p:extLst>
      <p:ext uri="{BB962C8B-B14F-4D97-AF65-F5344CB8AC3E}">
        <p14:creationId xmlns:p14="http://schemas.microsoft.com/office/powerpoint/2010/main" val="128453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Links zie je de mummie van een hond. Honden waren geen heilige dieren. Soms werden hondenmummies wel meegegeven bij een begrafenis, bijvoorbeeld als de overledene een hond als huisdier had.</a:t>
            </a:r>
          </a:p>
          <a:p>
            <a:r>
              <a:rPr lang="nl-NL" altLang="nl-NL" dirty="0" smtClean="0">
                <a:sym typeface="Wingdings" panose="05000000000000000000" pitchFamily="2" charset="2"/>
              </a:rPr>
              <a:t>(</a:t>
            </a:r>
            <a:r>
              <a:rPr lang="nl-NL" altLang="nl-NL" b="1" dirty="0" smtClean="0">
                <a:sym typeface="Wingdings" panose="05000000000000000000" pitchFamily="2" charset="2"/>
              </a:rPr>
              <a:t>ga naar de volgende dia</a:t>
            </a:r>
            <a:r>
              <a:rPr lang="nl-NL" altLang="nl-NL" dirty="0" smtClean="0"/>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16</a:t>
            </a:fld>
            <a:endParaRPr lang="nl-NL"/>
          </a:p>
        </p:txBody>
      </p:sp>
    </p:spTree>
    <p:extLst>
      <p:ext uri="{BB962C8B-B14F-4D97-AF65-F5344CB8AC3E}">
        <p14:creationId xmlns:p14="http://schemas.microsoft.com/office/powerpoint/2010/main" val="160662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smtClean="0"/>
              <a:t>Boven zie je de mummie van een krokodil.</a:t>
            </a:r>
          </a:p>
          <a:p>
            <a:pPr>
              <a:defRPr/>
            </a:pPr>
            <a:r>
              <a:rPr lang="nl-NL" dirty="0" smtClean="0"/>
              <a:t>- Wat weet je over een krokodil? (Groen van kleur, grote bek met veel tanden, grote poten met klauwen, lange staart, stekels op de rug, lijkt op een dinosaurus, schubbige huid, zwemt in het water.)</a:t>
            </a:r>
          </a:p>
          <a:p>
            <a:pPr>
              <a:defRPr/>
            </a:pPr>
            <a:endParaRPr lang="nl-NL" dirty="0" smtClean="0"/>
          </a:p>
          <a:p>
            <a:pPr>
              <a:defRPr/>
            </a:pPr>
            <a:r>
              <a:rPr lang="nl-NL" dirty="0" smtClean="0"/>
              <a:t>In het water van de Nijl leefden vroeger veel krokodillen. Een krokodil is een gevaarlijk dier en de oude Egyptenaren dachten dat als ze het dier offers brachten, dat ze niet door krokodillen zouden worden aangevallen. Er was ook een god met een krokodillenhoofd, de god </a:t>
            </a:r>
            <a:r>
              <a:rPr lang="nl-NL" dirty="0" err="1" smtClean="0"/>
              <a:t>Sobek</a:t>
            </a:r>
            <a:r>
              <a:rPr lang="nl-NL" dirty="0" smtClean="0"/>
              <a:t>, die zie je op het onderste plaatje. Aan </a:t>
            </a:r>
            <a:r>
              <a:rPr lang="nl-NL" dirty="0" err="1" smtClean="0"/>
              <a:t>Sobek</a:t>
            </a:r>
            <a:r>
              <a:rPr lang="nl-NL" dirty="0" smtClean="0"/>
              <a:t> werden mummies van krokodillen als offer gegeven.</a:t>
            </a:r>
          </a:p>
          <a:p>
            <a:pPr marL="171450" indent="-171450">
              <a:buFontTx/>
              <a:buChar char="-"/>
              <a:defRPr/>
            </a:pPr>
            <a:r>
              <a:rPr lang="nl-NL" dirty="0" smtClean="0"/>
              <a:t>Als je goed kijkt naar de middelste foto, kun je iets geks ontdekken! Zie je het? (Als je goed kijkt zie je twee schedels, één links en één in het midden. In de windsels van deze mummie zit niet één grote krokodil, maar er zitten twee kleine krokodillen in verstopt!). Uit recent onderzoek</a:t>
            </a:r>
            <a:r>
              <a:rPr lang="nl-NL" baseline="0" dirty="0" smtClean="0"/>
              <a:t> is gebleken dat er in deze krokodillenmummie ook nog eens bijna vijftig babykrokodillen zitten verpakt. Ze zijn naast de twee jonge krokodillen ingezwachteld. </a:t>
            </a:r>
            <a:endParaRPr lang="nl-NL" dirty="0" smtClean="0"/>
          </a:p>
          <a:p>
            <a:pPr marL="171450" indent="-171450">
              <a:buFontTx/>
              <a:buChar char="-"/>
              <a:defRPr/>
            </a:pPr>
            <a:r>
              <a:rPr lang="nl-NL" dirty="0" smtClean="0"/>
              <a:t>Nijlpaarden waren soms ook heilig. Zouden er ook mummies van nijlpaarden zijn gemaakt? Het antwoord is te vinden op de volgende dia. </a:t>
            </a:r>
            <a:r>
              <a:rPr lang="nl-NL" dirty="0" smtClean="0">
                <a:sym typeface="Wingdings" pitchFamily="2" charset="2"/>
              </a:rPr>
              <a:t>(</a:t>
            </a:r>
            <a:r>
              <a:rPr lang="nl-NL" b="1" dirty="0" smtClean="0">
                <a:sym typeface="Wingdings" pitchFamily="2" charset="2"/>
              </a:rPr>
              <a:t>ga naar de volgende dia</a:t>
            </a:r>
            <a:r>
              <a:rPr lang="nl-NL" dirty="0" smtClean="0"/>
              <a:t>)</a:t>
            </a:r>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17</a:t>
            </a:fld>
            <a:endParaRPr lang="nl-NL"/>
          </a:p>
        </p:txBody>
      </p:sp>
    </p:spTree>
    <p:extLst>
      <p:ext uri="{BB962C8B-B14F-4D97-AF65-F5344CB8AC3E}">
        <p14:creationId xmlns:p14="http://schemas.microsoft.com/office/powerpoint/2010/main" val="359637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Van nijlpaarden zijn nog geen mummies gevonden, maar er zijn wel veel beeldjes van nijlpaarden gemaakt. Die beeldjes werden meegegeven in het graf en hebben vaak een beschadigd pootje. Dat is niet per ongeluk, maar met opzet door de oude Egyptenaren gedaan. Nijlpaarden zijn namelijk gevaarlijke dieren, die hard kunnen rennen. Als zo’n beeldje op een magische manier tot leven zou komen, geloofden de Egyptenaren dat het nijlpaard minder schade in het graf kon aanrichten.</a:t>
            </a:r>
          </a:p>
          <a:p>
            <a:r>
              <a:rPr lang="nl-NL" altLang="nl-NL" dirty="0" smtClean="0">
                <a:sym typeface="Wingdings" panose="05000000000000000000" pitchFamily="2" charset="2"/>
              </a:rPr>
              <a:t>In het Rijksmuseum van Oudheden kun je zo’n beeldje bekijken. Elly Hees, de tekenares van </a:t>
            </a:r>
            <a:r>
              <a:rPr lang="nl-NL" altLang="nl-NL" dirty="0" err="1" smtClean="0">
                <a:sym typeface="Wingdings" panose="05000000000000000000" pitchFamily="2" charset="2"/>
              </a:rPr>
              <a:t>Dummie</a:t>
            </a:r>
            <a:r>
              <a:rPr lang="nl-NL" altLang="nl-NL" smtClean="0">
                <a:sym typeface="Wingdings" panose="05000000000000000000" pitchFamily="2" charset="2"/>
              </a:rPr>
              <a:t> de mummie, heeft voor het museum van dit beeldje een tekening gemaakt </a:t>
            </a:r>
            <a:endParaRPr lang="nl-NL" altLang="nl-NL" smtClean="0"/>
          </a:p>
          <a:p>
            <a:endParaRPr lang="nl-NL" altLang="nl-NL" dirty="0" smtClean="0"/>
          </a:p>
          <a:p>
            <a:r>
              <a:rPr lang="nl-NL" altLang="nl-NL" i="1" dirty="0" smtClean="0"/>
              <a:t>Er is in deze les kennisgemaakt met de verschillende thema’s uit het projectweekpakket.</a:t>
            </a:r>
          </a:p>
          <a:p>
            <a:r>
              <a:rPr lang="nl-NL" altLang="nl-NL" i="1" dirty="0" smtClean="0"/>
              <a:t>Verdere verdieping van (één van) de thema’s kan nu aan de hand van het projectweekpakket.</a:t>
            </a:r>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18</a:t>
            </a:fld>
            <a:endParaRPr lang="nl-NL"/>
          </a:p>
        </p:txBody>
      </p:sp>
    </p:spTree>
    <p:extLst>
      <p:ext uri="{BB962C8B-B14F-4D97-AF65-F5344CB8AC3E}">
        <p14:creationId xmlns:p14="http://schemas.microsoft.com/office/powerpoint/2010/main" val="322673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t>Dit is Noen, hij zwemt in de rivier Nijl.</a:t>
            </a:r>
          </a:p>
          <a:p>
            <a:pPr marL="171450" indent="-171450" eaLnBrk="1" fontAlgn="auto" hangingPunct="1">
              <a:spcBef>
                <a:spcPts val="0"/>
              </a:spcBef>
              <a:spcAft>
                <a:spcPts val="0"/>
              </a:spcAft>
              <a:buFontTx/>
              <a:buChar char="-"/>
              <a:defRPr/>
            </a:pPr>
            <a:r>
              <a:rPr lang="nl-NL" dirty="0" smtClean="0"/>
              <a:t>Wat voor een dier is Noen? (Een nijlpaard.)</a:t>
            </a:r>
          </a:p>
          <a:p>
            <a:pPr marL="171450" indent="-171450" eaLnBrk="1" fontAlgn="auto" hangingPunct="1">
              <a:spcBef>
                <a:spcPts val="0"/>
              </a:spcBef>
              <a:spcAft>
                <a:spcPts val="0"/>
              </a:spcAft>
              <a:buFontTx/>
              <a:buChar char="-"/>
              <a:defRPr/>
            </a:pPr>
            <a:r>
              <a:rPr lang="nl-NL" dirty="0" smtClean="0"/>
              <a:t>Welke dieren leefden er in het oude Egypte nog meer in de Nijl? (Vissen, vogels, krokodillen.)</a:t>
            </a:r>
          </a:p>
          <a:p>
            <a:pPr marL="171450" indent="-171450" eaLnBrk="1" fontAlgn="auto" hangingPunct="1">
              <a:spcBef>
                <a:spcPts val="0"/>
              </a:spcBef>
              <a:spcAft>
                <a:spcPts val="0"/>
              </a:spcAft>
              <a:buFontTx/>
              <a:buChar char="-"/>
              <a:defRPr/>
            </a:pPr>
            <a:r>
              <a:rPr lang="nl-NL" dirty="0" smtClean="0"/>
              <a:t>Wat zie je in de woestijn, achter Noen? (Piramides.)</a:t>
            </a:r>
          </a:p>
          <a:p>
            <a:pPr marL="171450" indent="-171450" eaLnBrk="1" fontAlgn="auto" hangingPunct="1">
              <a:spcBef>
                <a:spcPts val="0"/>
              </a:spcBef>
              <a:spcAft>
                <a:spcPts val="0"/>
              </a:spcAft>
              <a:buFontTx/>
              <a:buChar char="-"/>
              <a:defRPr/>
            </a:pPr>
            <a:r>
              <a:rPr lang="nl-NL" dirty="0" smtClean="0"/>
              <a:t>De beroemdste piramides van Egypte zijn de piramides van Gizeh. Gizeh ligt op de plek van de rode stip in de landkaart.</a:t>
            </a:r>
            <a:br>
              <a:rPr lang="nl-NL" dirty="0" smtClean="0"/>
            </a:br>
            <a:r>
              <a:rPr lang="nl-NL" dirty="0" smtClean="0"/>
              <a:t>Willen jullie weten hoe die piramides eruit zien? (Ja. </a:t>
            </a:r>
            <a:r>
              <a:rPr lang="nl-NL" dirty="0" smtClean="0">
                <a:sym typeface="Wingdings" pitchFamily="2" charset="2"/>
              </a:rPr>
              <a:t> </a:t>
            </a:r>
            <a:r>
              <a:rPr lang="nl-NL" b="1" dirty="0" smtClean="0">
                <a:sym typeface="Wingdings" pitchFamily="2" charset="2"/>
              </a:rPr>
              <a:t>ga naar de volgende dia</a:t>
            </a:r>
            <a:r>
              <a:rPr lang="nl-NL" dirty="0" smtClean="0">
                <a:sym typeface="Wingdings" pitchFamily="2" charset="2"/>
              </a:rPr>
              <a:t>)</a:t>
            </a:r>
            <a:endParaRPr lang="nl-NL" dirty="0" smtClean="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4</a:t>
            </a:fld>
            <a:endParaRPr lang="nl-NL"/>
          </a:p>
        </p:txBody>
      </p:sp>
    </p:spTree>
    <p:extLst>
      <p:ext uri="{BB962C8B-B14F-4D97-AF65-F5344CB8AC3E}">
        <p14:creationId xmlns:p14="http://schemas.microsoft.com/office/powerpoint/2010/main" val="148428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t>Dit zijn de piramides van Gizeh, zo zien ze er nu uit.</a:t>
            </a:r>
          </a:p>
          <a:p>
            <a:pPr marL="171450" indent="-171450" eaLnBrk="1" fontAlgn="auto" hangingPunct="1">
              <a:spcBef>
                <a:spcPts val="0"/>
              </a:spcBef>
              <a:spcAft>
                <a:spcPts val="0"/>
              </a:spcAft>
              <a:buFontTx/>
              <a:buChar char="-"/>
              <a:defRPr/>
            </a:pPr>
            <a:r>
              <a:rPr lang="nl-NL" dirty="0" smtClean="0"/>
              <a:t>Welke vorm heeft een piramide? (Driehoek.) Wat heeft nog meer deze vorm? (Verkeersborden, puntdak van een huis, tent, kerstboom, triangel, taartschep, troffel, kattenoren, strijkijzer, feestvlaggetjes, vin van een haai.)</a:t>
            </a:r>
          </a:p>
          <a:p>
            <a:pPr marL="171450" indent="-171450" eaLnBrk="1" fontAlgn="auto" hangingPunct="1">
              <a:spcBef>
                <a:spcPts val="0"/>
              </a:spcBef>
              <a:spcAft>
                <a:spcPts val="0"/>
              </a:spcAft>
              <a:buFontTx/>
              <a:buChar char="-"/>
              <a:defRPr/>
            </a:pPr>
            <a:r>
              <a:rPr lang="nl-NL" dirty="0" smtClean="0"/>
              <a:t>Voor wie werden piramides gebouwd? (De farao’s, koningen.)</a:t>
            </a:r>
          </a:p>
          <a:p>
            <a:pPr marL="171450" indent="-171450" eaLnBrk="1" fontAlgn="auto" hangingPunct="1">
              <a:spcBef>
                <a:spcPts val="0"/>
              </a:spcBef>
              <a:spcAft>
                <a:spcPts val="0"/>
              </a:spcAft>
              <a:buFontTx/>
              <a:buChar char="-"/>
              <a:defRPr/>
            </a:pPr>
            <a:r>
              <a:rPr lang="nl-NL" dirty="0" smtClean="0"/>
              <a:t>Waarom werden piramides gebouwd? (Om de farao in te begraven.)</a:t>
            </a:r>
          </a:p>
          <a:p>
            <a:pPr marL="171450" indent="-171450" eaLnBrk="1" fontAlgn="auto" hangingPunct="1">
              <a:spcBef>
                <a:spcPts val="0"/>
              </a:spcBef>
              <a:spcAft>
                <a:spcPts val="0"/>
              </a:spcAft>
              <a:buFontTx/>
              <a:buChar char="-"/>
              <a:defRPr/>
            </a:pPr>
            <a:r>
              <a:rPr lang="nl-NL" dirty="0" smtClean="0"/>
              <a:t>Wie was de farao? (De koning van Egypte.)</a:t>
            </a:r>
          </a:p>
          <a:p>
            <a:pPr marL="171450" indent="-171450" eaLnBrk="1" fontAlgn="auto" hangingPunct="1">
              <a:spcBef>
                <a:spcPts val="0"/>
              </a:spcBef>
              <a:spcAft>
                <a:spcPts val="0"/>
              </a:spcAft>
              <a:buFontTx/>
              <a:buChar char="-"/>
              <a:defRPr/>
            </a:pPr>
            <a:r>
              <a:rPr lang="nl-NL" dirty="0" smtClean="0"/>
              <a:t>Nederland heeft een koningin, weten jullie hoe de koningin er uitziet? Of zouden jullie koningin Beatrix herkennen als ze over straat loopt? Waaraan is ze te herkennen? (Hoed of kroon, gekleurde kleding, sieraden, bloemen/boeket, kapsel, sjerp. </a:t>
            </a:r>
            <a:r>
              <a:rPr lang="nl-NL" dirty="0" smtClean="0">
                <a:sym typeface="Wingdings" pitchFamily="2" charset="2"/>
              </a:rPr>
              <a:t> </a:t>
            </a:r>
            <a:r>
              <a:rPr lang="nl-NL" b="1" dirty="0" smtClean="0">
                <a:sym typeface="Wingdings" pitchFamily="2" charset="2"/>
              </a:rPr>
              <a:t>ga naar de volgende dia</a:t>
            </a:r>
            <a:r>
              <a:rPr lang="nl-NL" dirty="0" smtClean="0"/>
              <a:t>)</a:t>
            </a:r>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5</a:t>
            </a:fld>
            <a:endParaRPr lang="nl-NL"/>
          </a:p>
        </p:txBody>
      </p:sp>
    </p:spTree>
    <p:extLst>
      <p:ext uri="{BB962C8B-B14F-4D97-AF65-F5344CB8AC3E}">
        <p14:creationId xmlns:p14="http://schemas.microsoft.com/office/powerpoint/2010/main" val="340214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Hier zie je koning Willem-Alexander. Daarnaast zie je verschillende Egyptische farao’s.</a:t>
            </a:r>
            <a:br>
              <a:rPr lang="nl-NL" dirty="0" smtClean="0"/>
            </a:br>
            <a:r>
              <a:rPr lang="nl-NL" i="1" dirty="0" smtClean="0"/>
              <a:t>Boven: </a:t>
            </a:r>
            <a:r>
              <a:rPr lang="nl-NL" i="1" dirty="0" err="1" smtClean="0"/>
              <a:t>Toetmosis</a:t>
            </a:r>
            <a:r>
              <a:rPr lang="nl-NL" i="1" dirty="0" smtClean="0"/>
              <a:t> III (Luxor museum), Ramses II (Luxor tempel) en Ramses III (tempel van </a:t>
            </a:r>
            <a:r>
              <a:rPr lang="nl-NL" i="1" dirty="0" err="1" smtClean="0"/>
              <a:t>Medinet</a:t>
            </a:r>
            <a:r>
              <a:rPr lang="nl-NL" i="1" dirty="0" smtClean="0"/>
              <a:t> </a:t>
            </a:r>
            <a:r>
              <a:rPr lang="nl-NL" i="1" dirty="0" err="1" smtClean="0"/>
              <a:t>Habu</a:t>
            </a:r>
            <a:r>
              <a:rPr lang="nl-NL" i="1" dirty="0" smtClean="0"/>
              <a:t>)</a:t>
            </a:r>
          </a:p>
          <a:p>
            <a:pPr eaLnBrk="1" fontAlgn="auto" hangingPunct="1">
              <a:spcBef>
                <a:spcPts val="0"/>
              </a:spcBef>
              <a:spcAft>
                <a:spcPts val="0"/>
              </a:spcAft>
              <a:defRPr/>
            </a:pPr>
            <a:r>
              <a:rPr lang="nl-NL" i="1" dirty="0" smtClean="0"/>
              <a:t>Onder: Hatsjepsoet (tempel van </a:t>
            </a:r>
            <a:r>
              <a:rPr lang="nl-NL" i="1" dirty="0" err="1" smtClean="0"/>
              <a:t>Deir</a:t>
            </a:r>
            <a:r>
              <a:rPr lang="nl-NL" i="1" dirty="0" smtClean="0"/>
              <a:t> el-</a:t>
            </a:r>
            <a:r>
              <a:rPr lang="nl-NL" i="1" dirty="0" err="1" smtClean="0"/>
              <a:t>Bahari</a:t>
            </a:r>
            <a:r>
              <a:rPr lang="nl-NL" i="1" dirty="0" smtClean="0"/>
              <a:t>) en </a:t>
            </a:r>
            <a:r>
              <a:rPr lang="nl-NL" i="1" dirty="0" err="1" smtClean="0"/>
              <a:t>Chefren</a:t>
            </a:r>
            <a:r>
              <a:rPr lang="nl-NL" i="1" dirty="0" smtClean="0"/>
              <a:t> (beeld nu in Caïro museum)</a:t>
            </a:r>
          </a:p>
          <a:p>
            <a:pPr eaLnBrk="1" fontAlgn="auto" hangingPunct="1">
              <a:spcBef>
                <a:spcPts val="0"/>
              </a:spcBef>
              <a:spcAft>
                <a:spcPts val="0"/>
              </a:spcAft>
              <a:defRPr/>
            </a:pPr>
            <a:endParaRPr lang="nl-NL" i="1" dirty="0" smtClean="0"/>
          </a:p>
          <a:p>
            <a:pPr marL="171450" indent="-171450" eaLnBrk="1" fontAlgn="auto" hangingPunct="1">
              <a:spcBef>
                <a:spcPts val="0"/>
              </a:spcBef>
              <a:spcAft>
                <a:spcPts val="0"/>
              </a:spcAft>
              <a:buFontTx/>
              <a:buChar char="-"/>
              <a:defRPr/>
            </a:pPr>
            <a:r>
              <a:rPr lang="nl-NL" dirty="0" smtClean="0"/>
              <a:t>Zouden de oude Egyptenaren een farao herkend hebben als hij over straat liep? Waarom wel/niet?</a:t>
            </a:r>
          </a:p>
          <a:p>
            <a:pPr marL="171450" indent="-171450" eaLnBrk="1" fontAlgn="auto" hangingPunct="1">
              <a:spcBef>
                <a:spcPts val="0"/>
              </a:spcBef>
              <a:spcAft>
                <a:spcPts val="0"/>
              </a:spcAft>
              <a:buFontTx/>
              <a:buChar char="-"/>
              <a:defRPr/>
            </a:pPr>
            <a:r>
              <a:rPr lang="nl-NL" dirty="0" smtClean="0"/>
              <a:t>Van de farao’s werden beelden gemaakt, zodat de mensen wisten hoe hij eruit zag. Waaraan kon je een farao herkennen? (Kroon/hoofdtooi, baard, staf/scepter, kleding, sieraden, oogmake-up.)</a:t>
            </a:r>
          </a:p>
          <a:p>
            <a:pPr marL="171450" indent="-171450" eaLnBrk="1" fontAlgn="auto" hangingPunct="1">
              <a:spcBef>
                <a:spcPts val="0"/>
              </a:spcBef>
              <a:spcAft>
                <a:spcPts val="0"/>
              </a:spcAft>
              <a:buFontTx/>
              <a:buChar char="-"/>
              <a:defRPr/>
            </a:pPr>
            <a:r>
              <a:rPr lang="nl-NL" dirty="0" smtClean="0"/>
              <a:t>Welke verschillen zie je tussen de farao’s? En welke overeenkomsten?</a:t>
            </a:r>
          </a:p>
          <a:p>
            <a:pPr eaLnBrk="1" fontAlgn="auto" hangingPunct="1">
              <a:spcBef>
                <a:spcPts val="0"/>
              </a:spcBef>
              <a:spcAft>
                <a:spcPts val="0"/>
              </a:spcAft>
              <a:defRPr/>
            </a:pPr>
            <a:r>
              <a:rPr lang="nl-NL" dirty="0" smtClean="0"/>
              <a:t>De farao was rijk en liet dat dus op verschillende manieren aan andere mensen zien. Ook als de farao was overleden, wilde hij laten zien dat hij belangrijk en rijker was dan anderen. (</a:t>
            </a:r>
            <a:r>
              <a:rPr lang="nl-NL" b="1" dirty="0" smtClean="0">
                <a:sym typeface="Wingdings" pitchFamily="2" charset="2"/>
              </a:rPr>
              <a:t>ga naar de volgende dia</a:t>
            </a:r>
            <a:r>
              <a:rPr lang="nl-NL" dirty="0" smtClean="0">
                <a:sym typeface="Wingdings" pitchFamily="2" charset="2"/>
              </a:rPr>
              <a:t>)</a:t>
            </a:r>
            <a:endParaRPr lang="nl-NL" dirty="0" smtClean="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6</a:t>
            </a:fld>
            <a:endParaRPr lang="nl-NL"/>
          </a:p>
        </p:txBody>
      </p:sp>
    </p:spTree>
    <p:extLst>
      <p:ext uri="{BB962C8B-B14F-4D97-AF65-F5344CB8AC3E}">
        <p14:creationId xmlns:p14="http://schemas.microsoft.com/office/powerpoint/2010/main" val="161358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t>Daarom lieten farao’s piramides bouwen om in begraven te worden. Dat kostte veel tijd en geld. Niet alleen met de buitenkant van een piramide lieten farao’s zien dat ze rijk en belangrijk waren. Binnenin en rondom een piramide werden belangrijke en dure voorwerpen begraven.</a:t>
            </a:r>
            <a:r>
              <a:rPr lang="nl-NL" i="1" dirty="0" smtClean="0"/>
              <a:t> </a:t>
            </a:r>
            <a:r>
              <a:rPr lang="nl-NL" dirty="0" smtClean="0"/>
              <a:t>Hier zie je bijvoorbeeld de schatten van een prinses, die bij een piramide zijn gevonden. </a:t>
            </a:r>
            <a:r>
              <a:rPr lang="nl-NL" i="1" dirty="0" smtClean="0"/>
              <a:t>Grafgiften voor prinses </a:t>
            </a:r>
            <a:r>
              <a:rPr lang="nl-NL" i="1" dirty="0" err="1" smtClean="0"/>
              <a:t>SatHathor</a:t>
            </a:r>
            <a:r>
              <a:rPr lang="nl-NL" i="1" dirty="0" smtClean="0"/>
              <a:t> (</a:t>
            </a:r>
            <a:r>
              <a:rPr lang="nl-NL" i="1" dirty="0" err="1" smtClean="0"/>
              <a:t>Metropolitan</a:t>
            </a:r>
            <a:r>
              <a:rPr lang="nl-NL" i="1" dirty="0" smtClean="0"/>
              <a:t> Museum of Art, New York)</a:t>
            </a:r>
          </a:p>
          <a:p>
            <a:pPr marL="171450" indent="-171450" eaLnBrk="1" fontAlgn="auto" hangingPunct="1">
              <a:spcBef>
                <a:spcPts val="0"/>
              </a:spcBef>
              <a:spcAft>
                <a:spcPts val="0"/>
              </a:spcAft>
              <a:buFontTx/>
              <a:buChar char="-"/>
              <a:defRPr/>
            </a:pPr>
            <a:r>
              <a:rPr lang="nl-NL" dirty="0" smtClean="0"/>
              <a:t>Wat zie je hier op de plaatjes? (Enkelband met gouden klauw en kralen van amethist, gouden kroon met cobra en een spiegel met een handvat in de vorm van de godin Hathor.)</a:t>
            </a:r>
          </a:p>
          <a:p>
            <a:pPr marL="171450" indent="-171450" eaLnBrk="1" fontAlgn="auto" hangingPunct="1">
              <a:spcBef>
                <a:spcPts val="0"/>
              </a:spcBef>
              <a:spcAft>
                <a:spcPts val="0"/>
              </a:spcAft>
              <a:buFontTx/>
              <a:buChar char="-"/>
              <a:defRPr/>
            </a:pPr>
            <a:r>
              <a:rPr lang="nl-NL" dirty="0" smtClean="0"/>
              <a:t>Waarom werden deze voorwerpen in een graf meegegeven? (De oude Egyptenaren geloofden in een leven na de dood. Ze dachten dat je in het leven na de dood ook spullen nodig had.)</a:t>
            </a:r>
          </a:p>
          <a:p>
            <a:pPr marL="171450" indent="-171450" eaLnBrk="1" fontAlgn="auto" hangingPunct="1">
              <a:spcBef>
                <a:spcPts val="0"/>
              </a:spcBef>
              <a:spcAft>
                <a:spcPts val="0"/>
              </a:spcAft>
              <a:buFontTx/>
              <a:buChar char="-"/>
              <a:defRPr/>
            </a:pPr>
            <a:r>
              <a:rPr lang="nl-NL" dirty="0" smtClean="0"/>
              <a:t>Wanneer een farao overleed, werd er een mummie van hem gemaakt. Waarom deden de oude Egyptenaren dat? (Voor het leven na de dood moest ook het lichaam goed bewaard blijven.)</a:t>
            </a:r>
          </a:p>
          <a:p>
            <a:pPr marL="171450" indent="-171450" eaLnBrk="1" fontAlgn="auto" hangingPunct="1">
              <a:spcBef>
                <a:spcPts val="0"/>
              </a:spcBef>
              <a:spcAft>
                <a:spcPts val="0"/>
              </a:spcAft>
              <a:buFontTx/>
              <a:buChar char="-"/>
              <a:defRPr/>
            </a:pPr>
            <a:r>
              <a:rPr lang="nl-NL" dirty="0" smtClean="0"/>
              <a:t>Hoe ziet een mummie eruit? (Lichaam verpakt in verband, eng?)</a:t>
            </a:r>
          </a:p>
          <a:p>
            <a:pPr marL="171450" indent="-171450" eaLnBrk="1" fontAlgn="auto" hangingPunct="1">
              <a:spcBef>
                <a:spcPts val="0"/>
              </a:spcBef>
              <a:spcAft>
                <a:spcPts val="0"/>
              </a:spcAft>
              <a:buFontTx/>
              <a:buChar char="-"/>
              <a:defRPr/>
            </a:pPr>
            <a:r>
              <a:rPr lang="nl-NL" dirty="0" smtClean="0"/>
              <a:t>Willen jullie weten hoe echte mummies er uitzien? (Ja. </a:t>
            </a:r>
            <a:r>
              <a:rPr lang="nl-NL" dirty="0" smtClean="0">
                <a:sym typeface="Wingdings" pitchFamily="2" charset="2"/>
              </a:rPr>
              <a:t> </a:t>
            </a:r>
            <a:r>
              <a:rPr lang="nl-NL" b="1" dirty="0" smtClean="0">
                <a:sym typeface="Wingdings" pitchFamily="2" charset="2"/>
              </a:rPr>
              <a:t>ga naar de volgende dia</a:t>
            </a:r>
            <a:r>
              <a:rPr lang="nl-NL" dirty="0" smtClean="0">
                <a:sym typeface="Wingdings" pitchFamily="2" charset="2"/>
              </a:rPr>
              <a:t>)</a:t>
            </a:r>
            <a:endParaRPr lang="nl-NL" dirty="0" smtClean="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7</a:t>
            </a:fld>
            <a:endParaRPr lang="nl-NL"/>
          </a:p>
        </p:txBody>
      </p:sp>
    </p:spTree>
    <p:extLst>
      <p:ext uri="{BB962C8B-B14F-4D97-AF65-F5344CB8AC3E}">
        <p14:creationId xmlns:p14="http://schemas.microsoft.com/office/powerpoint/2010/main" val="126180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smtClean="0"/>
              <a:t>Niet alle mummies zien er hetzelfde uit. Kijk maar eens goed naar de plaatjes. </a:t>
            </a:r>
            <a:r>
              <a:rPr lang="nl-NL" i="1" dirty="0" smtClean="0"/>
              <a:t>(mummies links collectie RMO, mummies rechts collectie British Museum)</a:t>
            </a:r>
          </a:p>
          <a:p>
            <a:pPr marL="171450" indent="-171450">
              <a:buFontTx/>
              <a:buChar char="-"/>
              <a:defRPr/>
            </a:pPr>
            <a:r>
              <a:rPr lang="nl-NL" dirty="0" smtClean="0"/>
              <a:t>Wat valt je op aan de mummies? (Heel dik ingepakt, schilderingen op het linnen, de vorm van een lichaam met losse vingers en tenen en een duidelijk hoofd, banden over het hele lichaam en ook over het hoofd, sieraden op de borst, blauwe kralen over het lichaam, bijzondere figuren in de kralen.)</a:t>
            </a:r>
          </a:p>
          <a:p>
            <a:pPr marL="171450" indent="-171450">
              <a:buFontTx/>
              <a:buChar char="-"/>
              <a:defRPr/>
            </a:pPr>
            <a:r>
              <a:rPr lang="nl-NL" dirty="0" smtClean="0"/>
              <a:t>Waarom zien de mummies er verschillend uit? (heeft met rijkdom en status te maken, maar ook met woonplaats en het mummificatieproces door de tijd heen.)</a:t>
            </a:r>
          </a:p>
          <a:p>
            <a:pPr marL="171450" indent="-171450">
              <a:buFontTx/>
              <a:buChar char="-"/>
              <a:defRPr/>
            </a:pPr>
            <a:endParaRPr lang="nl-NL" dirty="0" smtClean="0"/>
          </a:p>
          <a:p>
            <a:pPr eaLnBrk="1" hangingPunct="1">
              <a:spcBef>
                <a:spcPct val="0"/>
              </a:spcBef>
              <a:defRPr/>
            </a:pPr>
            <a:r>
              <a:rPr lang="nl-NL" dirty="0" smtClean="0"/>
              <a:t>Schatten en mummies zijn al lang geleden uit piramides weggehaald. In piramides zijn wel sarcofagen (dat zijn de grote stenen mummiekisten) ontdekt, maar daarin zijn geen mummies teruggevonden.</a:t>
            </a:r>
          </a:p>
          <a:p>
            <a:pPr eaLnBrk="1" hangingPunct="1">
              <a:spcBef>
                <a:spcPct val="0"/>
              </a:spcBef>
              <a:defRPr/>
            </a:pPr>
            <a:r>
              <a:rPr lang="nl-NL" dirty="0" smtClean="0"/>
              <a:t>In de piramides van </a:t>
            </a:r>
            <a:r>
              <a:rPr lang="nl-NL" dirty="0" err="1" smtClean="0"/>
              <a:t>Sakkara</a:t>
            </a:r>
            <a:r>
              <a:rPr lang="nl-NL" dirty="0" smtClean="0"/>
              <a:t> zijn naast sarcofagen bijvoorbeeld teksten te zien. (</a:t>
            </a:r>
            <a:r>
              <a:rPr lang="nl-NL" b="1" dirty="0" smtClean="0">
                <a:sym typeface="Wingdings" pitchFamily="2" charset="2"/>
              </a:rPr>
              <a:t>ga naar de volgende dia</a:t>
            </a:r>
            <a:r>
              <a:rPr lang="nl-NL" dirty="0" smtClean="0">
                <a:sym typeface="Wingdings" pitchFamily="2" charset="2"/>
              </a:rPr>
              <a:t>)</a:t>
            </a:r>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8</a:t>
            </a:fld>
            <a:endParaRPr lang="nl-NL"/>
          </a:p>
        </p:txBody>
      </p:sp>
    </p:spTree>
    <p:extLst>
      <p:ext uri="{BB962C8B-B14F-4D97-AF65-F5344CB8AC3E}">
        <p14:creationId xmlns:p14="http://schemas.microsoft.com/office/powerpoint/2010/main" val="326599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defRPr/>
            </a:pPr>
            <a:r>
              <a:rPr lang="nl-NL" i="1" dirty="0" smtClean="0"/>
              <a:t>Piramide van </a:t>
            </a:r>
            <a:r>
              <a:rPr lang="nl-NL" i="1" dirty="0" err="1" smtClean="0"/>
              <a:t>Sakkara</a:t>
            </a:r>
            <a:endParaRPr lang="nl-NL" i="1" dirty="0" smtClean="0"/>
          </a:p>
          <a:p>
            <a:pPr eaLnBrk="1" hangingPunct="1">
              <a:spcBef>
                <a:spcPct val="0"/>
              </a:spcBef>
              <a:defRPr/>
            </a:pPr>
            <a:r>
              <a:rPr lang="nl-NL" dirty="0" smtClean="0"/>
              <a:t>Dit is de kamer met daarin de sarcofaag, van de piramide van </a:t>
            </a:r>
            <a:r>
              <a:rPr lang="nl-NL" dirty="0" err="1" smtClean="0"/>
              <a:t>Oenas</a:t>
            </a:r>
            <a:r>
              <a:rPr lang="nl-NL" dirty="0" smtClean="0"/>
              <a:t>. Daarnaast zie je hoe de piramide er nu van buiten uitziet. Je ziet bijna niet meer dat het een piramide is.</a:t>
            </a:r>
          </a:p>
          <a:p>
            <a:pPr marL="171450" indent="-171450" eaLnBrk="1" hangingPunct="1">
              <a:spcBef>
                <a:spcPct val="0"/>
              </a:spcBef>
              <a:buFontTx/>
              <a:buChar char="-"/>
              <a:defRPr/>
            </a:pPr>
            <a:r>
              <a:rPr lang="nl-NL" dirty="0" smtClean="0"/>
              <a:t>Hoe zou het kunnen dat er van de piramide niet zo veel meer over is? (De stenen van de buitenkant zijn lang geleden al gebruikt voor het opbouwen van de stad Caïro. De stenen op de voorgrond van de foto, die een soort pad naar de piramide laten zien, zijn nog wel origineel.)</a:t>
            </a:r>
          </a:p>
          <a:p>
            <a:pPr marL="171450" indent="-171450" eaLnBrk="1" hangingPunct="1">
              <a:spcBef>
                <a:spcPct val="0"/>
              </a:spcBef>
              <a:buFontTx/>
              <a:buChar char="-"/>
              <a:defRPr/>
            </a:pPr>
            <a:r>
              <a:rPr lang="nl-NL" dirty="0" smtClean="0"/>
              <a:t>Wat zie je op de zwart-witfoto van de grafkamer? (Een grote zwarte stenen kist, de kamer lijkt een soort huisje, op het plafond zijn sterren te zien en de muren zijn ook versierd.)</a:t>
            </a:r>
          </a:p>
          <a:p>
            <a:pPr marL="171450" indent="-171450" eaLnBrk="1" hangingPunct="1">
              <a:spcBef>
                <a:spcPct val="0"/>
              </a:spcBef>
              <a:buFontTx/>
              <a:buChar char="-"/>
              <a:defRPr/>
            </a:pPr>
            <a:r>
              <a:rPr lang="nl-NL" dirty="0" smtClean="0"/>
              <a:t>Willen jullie weten hoe de versiering van de muren er van dichtbij uitziet? (Ja. </a:t>
            </a:r>
            <a:r>
              <a:rPr lang="nl-NL" dirty="0" smtClean="0">
                <a:sym typeface="Wingdings" pitchFamily="2" charset="2"/>
              </a:rPr>
              <a:t> </a:t>
            </a:r>
            <a:r>
              <a:rPr lang="nl-NL" b="1" dirty="0" smtClean="0">
                <a:sym typeface="Wingdings" pitchFamily="2" charset="2"/>
              </a:rPr>
              <a:t>ga naar de volgende dia</a:t>
            </a:r>
            <a:r>
              <a:rPr lang="nl-NL" dirty="0" smtClean="0">
                <a:sym typeface="Wingdings" pitchFamily="2" charset="2"/>
              </a:rPr>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9</a:t>
            </a:fld>
            <a:endParaRPr lang="nl-NL"/>
          </a:p>
        </p:txBody>
      </p:sp>
    </p:spTree>
    <p:extLst>
      <p:ext uri="{BB962C8B-B14F-4D97-AF65-F5344CB8AC3E}">
        <p14:creationId xmlns:p14="http://schemas.microsoft.com/office/powerpoint/2010/main" val="256244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defRPr/>
            </a:pPr>
            <a:r>
              <a:rPr lang="nl-NL" dirty="0" smtClean="0"/>
              <a:t>Op de muren staan teksten geschreven. De oude Egyptenaren schreven niet met letters zoals die wij gebruiken.</a:t>
            </a:r>
          </a:p>
          <a:p>
            <a:pPr marL="171450" indent="-171450" eaLnBrk="1" hangingPunct="1">
              <a:buFontTx/>
              <a:buChar char="-"/>
              <a:defRPr/>
            </a:pPr>
            <a:r>
              <a:rPr lang="nl-NL" dirty="0" smtClean="0"/>
              <a:t>Hoe noemen we de tekens waarmee de Egyptenaren schreven? (Hiërogliefen.)</a:t>
            </a:r>
          </a:p>
          <a:p>
            <a:pPr marL="171450" indent="-171450" eaLnBrk="1" hangingPunct="1">
              <a:buFontTx/>
              <a:buChar char="-"/>
              <a:defRPr/>
            </a:pPr>
            <a:r>
              <a:rPr lang="nl-NL" dirty="0" smtClean="0"/>
              <a:t>Welke figuren herken je? (mens, gezicht, been, arm, stier, bij, slang, vogel, kever, driehoek, vlaggetje, staf, rondje, golfjes.)</a:t>
            </a:r>
          </a:p>
          <a:p>
            <a:pPr eaLnBrk="1" hangingPunct="1">
              <a:defRPr/>
            </a:pPr>
            <a:endParaRPr lang="nl-NL" dirty="0" smtClean="0"/>
          </a:p>
          <a:p>
            <a:pPr eaLnBrk="1" hangingPunct="1">
              <a:defRPr/>
            </a:pPr>
            <a:r>
              <a:rPr lang="nl-NL" dirty="0" smtClean="0"/>
              <a:t>De oude Egyptenaren gebruikten kleine tekeningetjes om woorden en zinnen te maken, dus om iets duidelijk te maken. Wij gebruiken ook nog steeds plaatjes om dingen duidelijk te maken, dat noemen we pictogrammen. Denk maar aan de wc, verkeersborden, het station of televisie. (</a:t>
            </a:r>
            <a:r>
              <a:rPr lang="nl-NL" b="1" dirty="0" smtClean="0">
                <a:sym typeface="Wingdings" pitchFamily="2" charset="2"/>
              </a:rPr>
              <a:t>ga naar de volgende dia</a:t>
            </a:r>
            <a:r>
              <a:rPr lang="nl-NL" dirty="0" smtClean="0">
                <a:sym typeface="Wingdings" pitchFamily="2" charset="2"/>
              </a:rPr>
              <a:t>)</a:t>
            </a:r>
            <a:endParaRPr lang="nl-NL" dirty="0" smtClean="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10</a:t>
            </a:fld>
            <a:endParaRPr lang="nl-NL"/>
          </a:p>
        </p:txBody>
      </p:sp>
    </p:spTree>
    <p:extLst>
      <p:ext uri="{BB962C8B-B14F-4D97-AF65-F5344CB8AC3E}">
        <p14:creationId xmlns:p14="http://schemas.microsoft.com/office/powerpoint/2010/main" val="389072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eaLnBrk="1" hangingPunct="1">
              <a:spcBef>
                <a:spcPct val="0"/>
              </a:spcBef>
              <a:buFontTx/>
              <a:buChar char="-"/>
              <a:defRPr/>
            </a:pPr>
            <a:r>
              <a:rPr lang="nl-NL" dirty="0" smtClean="0"/>
              <a:t>Wat bedoelen we met deze plaatjes? (wc, wachtruimte, tankstation…)</a:t>
            </a:r>
          </a:p>
          <a:p>
            <a:pPr marL="171450" indent="-171450" eaLnBrk="1" hangingPunct="1">
              <a:spcBef>
                <a:spcPct val="0"/>
              </a:spcBef>
              <a:buFontTx/>
              <a:buChar char="-"/>
              <a:defRPr/>
            </a:pPr>
            <a:r>
              <a:rPr lang="nl-NL" dirty="0" smtClean="0"/>
              <a:t>Welk verhaal zou je met deze pictogrammen kunnen vertellen?</a:t>
            </a:r>
          </a:p>
          <a:p>
            <a:pPr marL="171450" indent="-171450" eaLnBrk="1" hangingPunct="1">
              <a:spcBef>
                <a:spcPct val="0"/>
              </a:spcBef>
              <a:buFontTx/>
              <a:buChar char="-"/>
              <a:defRPr/>
            </a:pPr>
            <a:r>
              <a:rPr lang="nl-NL" dirty="0" smtClean="0"/>
              <a:t>Wat zie je op het plaatje rechtsonder? (een mannetje dat in een hoop zand aan het graven is)</a:t>
            </a:r>
          </a:p>
          <a:p>
            <a:pPr eaLnBrk="1" hangingPunct="1">
              <a:spcBef>
                <a:spcPct val="0"/>
              </a:spcBef>
              <a:defRPr/>
            </a:pPr>
            <a:r>
              <a:rPr lang="nl-NL" dirty="0" smtClean="0"/>
              <a:t>Archeologen graven ook in het zand (</a:t>
            </a:r>
            <a:r>
              <a:rPr lang="nl-NL" b="1" dirty="0" smtClean="0">
                <a:sym typeface="Wingdings" pitchFamily="2" charset="2"/>
              </a:rPr>
              <a:t>ga naar de volgende dia</a:t>
            </a:r>
            <a:r>
              <a:rPr lang="nl-NL" dirty="0" smtClean="0">
                <a:sym typeface="Wingdings" pitchFamily="2" charset="2"/>
              </a:rPr>
              <a:t>)</a:t>
            </a:r>
            <a:endParaRPr lang="nl-NL" dirty="0" smtClean="0"/>
          </a:p>
          <a:p>
            <a:pPr eaLnBrk="1" hangingPunct="1">
              <a:spcBef>
                <a:spcPct val="0"/>
              </a:spcBef>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CFC347E-AB6F-4C3A-A44D-328BC9CC6B2C}" type="slidenum">
              <a:rPr lang="nl-NL" smtClean="0"/>
              <a:t>11</a:t>
            </a:fld>
            <a:endParaRPr lang="nl-NL"/>
          </a:p>
        </p:txBody>
      </p:sp>
    </p:spTree>
    <p:extLst>
      <p:ext uri="{BB962C8B-B14F-4D97-AF65-F5344CB8AC3E}">
        <p14:creationId xmlns:p14="http://schemas.microsoft.com/office/powerpoint/2010/main" val="313971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Click to edit Master subtitle style</a:t>
            </a:r>
            <a:endParaRPr lang="nl-NL"/>
          </a:p>
        </p:txBody>
      </p:sp>
      <p:sp>
        <p:nvSpPr>
          <p:cNvPr id="4" name="Date Placeholder 3"/>
          <p:cNvSpPr>
            <a:spLocks noGrp="1"/>
          </p:cNvSpPr>
          <p:nvPr>
            <p:ph type="dt" sz="half" idx="10"/>
          </p:nvPr>
        </p:nvSpPr>
        <p:spPr/>
        <p:txBody>
          <a:bodyPr/>
          <a:lstStyle/>
          <a:p>
            <a:fld id="{B53F1D66-6268-D84C-BB32-591CF60E1A8F}" type="datetimeFigureOut">
              <a:rPr lang="nl-NL" smtClean="0"/>
              <a:t>7-11-2018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75590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10"/>
          </p:nvPr>
        </p:nvSpPr>
        <p:spPr/>
        <p:txBody>
          <a:bodyPr/>
          <a:lstStyle/>
          <a:p>
            <a:fld id="{B53F1D66-6268-D84C-BB32-591CF60E1A8F}" type="datetimeFigureOut">
              <a:rPr lang="nl-NL" smtClean="0"/>
              <a:t>7-11-2018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49716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10"/>
          </p:nvPr>
        </p:nvSpPr>
        <p:spPr/>
        <p:txBody>
          <a:bodyPr/>
          <a:lstStyle/>
          <a:p>
            <a:fld id="{B53F1D66-6268-D84C-BB32-591CF60E1A8F}" type="datetimeFigureOut">
              <a:rPr lang="nl-NL" smtClean="0"/>
              <a:t>7-11-2018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4968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10"/>
          </p:nvPr>
        </p:nvSpPr>
        <p:spPr/>
        <p:txBody>
          <a:bodyPr/>
          <a:lstStyle/>
          <a:p>
            <a:fld id="{B53F1D66-6268-D84C-BB32-591CF60E1A8F}" type="datetimeFigureOut">
              <a:rPr lang="nl-NL" smtClean="0"/>
              <a:t>7-11-2018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78348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B53F1D66-6268-D84C-BB32-591CF60E1A8F}" type="datetimeFigureOut">
              <a:rPr lang="nl-NL" smtClean="0"/>
              <a:t>7-11-2018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100645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5" name="Date Placeholder 4"/>
          <p:cNvSpPr>
            <a:spLocks noGrp="1"/>
          </p:cNvSpPr>
          <p:nvPr>
            <p:ph type="dt" sz="half" idx="10"/>
          </p:nvPr>
        </p:nvSpPr>
        <p:spPr/>
        <p:txBody>
          <a:bodyPr/>
          <a:lstStyle/>
          <a:p>
            <a:fld id="{B53F1D66-6268-D84C-BB32-591CF60E1A8F}" type="datetimeFigureOut">
              <a:rPr lang="nl-NL" smtClean="0"/>
              <a:t>7-11-2018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18433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7" name="Date Placeholder 6"/>
          <p:cNvSpPr>
            <a:spLocks noGrp="1"/>
          </p:cNvSpPr>
          <p:nvPr>
            <p:ph type="dt" sz="half" idx="10"/>
          </p:nvPr>
        </p:nvSpPr>
        <p:spPr/>
        <p:txBody>
          <a:bodyPr/>
          <a:lstStyle/>
          <a:p>
            <a:fld id="{B53F1D66-6268-D84C-BB32-591CF60E1A8F}" type="datetimeFigureOut">
              <a:rPr lang="nl-NL" smtClean="0"/>
              <a:t>7-11-2018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11591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nl-NL"/>
          </a:p>
        </p:txBody>
      </p:sp>
      <p:sp>
        <p:nvSpPr>
          <p:cNvPr id="3" name="Date Placeholder 2"/>
          <p:cNvSpPr>
            <a:spLocks noGrp="1"/>
          </p:cNvSpPr>
          <p:nvPr>
            <p:ph type="dt" sz="half" idx="10"/>
          </p:nvPr>
        </p:nvSpPr>
        <p:spPr/>
        <p:txBody>
          <a:bodyPr/>
          <a:lstStyle/>
          <a:p>
            <a:fld id="{B53F1D66-6268-D84C-BB32-591CF60E1A8F}" type="datetimeFigureOut">
              <a:rPr lang="nl-NL" smtClean="0"/>
              <a:t>7-11-2018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15808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F1D66-6268-D84C-BB32-591CF60E1A8F}" type="datetimeFigureOut">
              <a:rPr lang="nl-NL" smtClean="0"/>
              <a:t>7-11-2018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2103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B53F1D66-6268-D84C-BB32-591CF60E1A8F}" type="datetimeFigureOut">
              <a:rPr lang="nl-NL" smtClean="0"/>
              <a:t>7-11-2018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80337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B53F1D66-6268-D84C-BB32-591CF60E1A8F}" type="datetimeFigureOut">
              <a:rPr lang="nl-NL" smtClean="0"/>
              <a:t>7-11-2018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37C5900-7B78-664C-983B-8A2033398ED7}" type="slidenum">
              <a:rPr lang="nl-NL" smtClean="0"/>
              <a:t>‹nr.›</a:t>
            </a:fld>
            <a:endParaRPr lang="nl-NL"/>
          </a:p>
        </p:txBody>
      </p:sp>
    </p:spTree>
    <p:extLst>
      <p:ext uri="{BB962C8B-B14F-4D97-AF65-F5344CB8AC3E}">
        <p14:creationId xmlns:p14="http://schemas.microsoft.com/office/powerpoint/2010/main" val="115931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F1D66-6268-D84C-BB32-591CF60E1A8F}" type="datetimeFigureOut">
              <a:rPr lang="nl-NL" smtClean="0"/>
              <a:t>7-11-2018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C5900-7B78-664C-983B-8A2033398ED7}" type="slidenum">
              <a:rPr lang="nl-NL" smtClean="0"/>
              <a:t>‹nr.›</a:t>
            </a:fld>
            <a:endParaRPr lang="nl-NL"/>
          </a:p>
        </p:txBody>
      </p:sp>
    </p:spTree>
    <p:extLst>
      <p:ext uri="{BB962C8B-B14F-4D97-AF65-F5344CB8AC3E}">
        <p14:creationId xmlns:p14="http://schemas.microsoft.com/office/powerpoint/2010/main" val="89982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hyperlink" Target="http://marchismind.files.wordpress.com/2011/10/nooduitgang.jpg" TargetMode="External"/><Relationship Id="rId3" Type="http://schemas.openxmlformats.org/officeDocument/2006/relationships/image" Target="../media/image2.emf"/><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6.jpg"/><Relationship Id="rId5" Type="http://schemas.openxmlformats.org/officeDocument/2006/relationships/image" Target="../media/image29.pn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emf"/><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emf"/><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emf"/><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6.jp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emf"/><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e-Egypte- Ptahmes (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515" y="-2007755"/>
            <a:ext cx="19800000" cy="13168420"/>
          </a:xfrm>
          <a:prstGeom prst="rect">
            <a:avLst/>
          </a:prstGeom>
        </p:spPr>
      </p:pic>
      <p:pic>
        <p:nvPicPr>
          <p:cNvPr id="9" name="Afbeelding 8" descr="•DEF_iconen_BO-09.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76000" y="909000"/>
            <a:ext cx="5040000" cy="5040000"/>
          </a:xfrm>
          <a:prstGeom prst="rect">
            <a:avLst/>
          </a:prstGeom>
        </p:spPr>
      </p:pic>
      <p:pic>
        <p:nvPicPr>
          <p:cNvPr id="5"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670" y="272653"/>
            <a:ext cx="1902197" cy="566007"/>
          </a:xfrm>
          <a:prstGeom prst="rect">
            <a:avLst/>
          </a:prstGeom>
        </p:spPr>
      </p:pic>
    </p:spTree>
    <p:extLst>
      <p:ext uri="{BB962C8B-B14F-4D97-AF65-F5344CB8AC3E}">
        <p14:creationId xmlns:p14="http://schemas.microsoft.com/office/powerpoint/2010/main" val="19659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smtClean="0">
                <a:solidFill>
                  <a:srgbClr val="DBBD11"/>
                </a:solidFill>
                <a:latin typeface="Real Head OT Semilight" charset="0"/>
                <a:ea typeface="Real Head OT Semilight" charset="0"/>
                <a:cs typeface="Real Head OT Semilight" charset="0"/>
              </a:rPr>
              <a:t>EGYPTE - ONDERBOUW</a:t>
            </a:r>
            <a:endParaRPr lang="nl-NL" sz="1100" spc="100" dirty="0">
              <a:solidFill>
                <a:srgbClr val="DBBD11"/>
              </a:solidFill>
              <a:latin typeface="Real Head OT Semilight" charset="0"/>
              <a:ea typeface="Real Head OT Semilight" charset="0"/>
              <a:cs typeface="Real Head OT Semilight" charset="0"/>
            </a:endParaRP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12" name="Afbeelding 1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Tijdelijke aanduiding voor inhoud 4"/>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316523" y="1193876"/>
            <a:ext cx="3428747" cy="4932604"/>
          </a:xfrm>
        </p:spPr>
      </p:pic>
      <p:pic>
        <p:nvPicPr>
          <p:cNvPr id="11" name="Picture 2" descr="I:\educatie\Museumles Egypte BO\Projectweekpakket\Afbeeldingen voor op RMO.nl\Hyrogliefen Foto Rijksmuseum van Oudheden.jpg"/>
          <p:cNvPicPr>
            <a:picLocks noChangeAspect="1" noChangeArrowheads="1"/>
          </p:cNvPicPr>
          <p:nvPr/>
        </p:nvPicPr>
        <p:blipFill>
          <a:blip r:embed="rId5" cstate="email">
            <a:extLst>
              <a:ext uri="{28A0092B-C50C-407E-A947-70E740481C1C}">
                <a14:useLocalDpi xmlns:a14="http://schemas.microsoft.com/office/drawing/2010/main"/>
              </a:ext>
            </a:extLst>
          </a:blip>
          <a:srcRect t="8173" b="8727"/>
          <a:stretch>
            <a:fillRect/>
          </a:stretch>
        </p:blipFill>
        <p:spPr bwMode="auto">
          <a:xfrm>
            <a:off x="9016359" y="985705"/>
            <a:ext cx="27908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55127" y="2099665"/>
            <a:ext cx="46513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1399512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Picture 5" descr="http://m.graphicdesignmuseum.com/proto/img/sta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688" y="1486694"/>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rmo.internal\DFS\Home\MariekeP\My Pictures\RMO\tank.bm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3484" y="1508919"/>
            <a:ext cx="23526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rmo.internal\DFS\Home\MariekeP\My Pictures\RMO\wc.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39467" y="1497806"/>
            <a:ext cx="234473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upload.wikimedia.org/wikipedia/commons/thumb/0/06/Hazard_F.svg/150px-Hazard_F.svg.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3887" y="4540412"/>
            <a:ext cx="1672272" cy="167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http://marchismind.files.wordpress.com/2011/10/nooduitgang.jpg?w=560">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37512" y="2376488"/>
            <a:ext cx="30162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http://www.hccatwyck.nl/userfiles/bestuursinfo/846_pictogram_-_verkeersbord_werk_in_uitvoering_2.jpg"/>
          <p:cNvPicPr>
            <a:picLocks noChangeAspect="1" noChangeArrowheads="1"/>
          </p:cNvPicPr>
          <p:nvPr/>
        </p:nvPicPr>
        <p:blipFill>
          <a:blip r:embed="rId10" cstate="email">
            <a:extLst>
              <a:ext uri="{28A0092B-C50C-407E-A947-70E740481C1C}">
                <a14:useLocalDpi xmlns:a14="http://schemas.microsoft.com/office/drawing/2010/main"/>
              </a:ext>
            </a:extLst>
          </a:blip>
          <a:srcRect l="3503" t="7224" r="3777" b="4895"/>
          <a:stretch>
            <a:fillRect/>
          </a:stretch>
        </p:blipFill>
        <p:spPr bwMode="auto">
          <a:xfrm>
            <a:off x="5839467" y="4000660"/>
            <a:ext cx="23368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4617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l="14168" t="5315" r="13683" b="10162"/>
          <a:stretch>
            <a:fillRect/>
          </a:stretch>
        </p:blipFill>
        <p:spPr bwMode="auto">
          <a:xfrm>
            <a:off x="1110395" y="1147655"/>
            <a:ext cx="3933825"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l="13628" t="5368" r="13969" b="9883"/>
          <a:stretch>
            <a:fillRect/>
          </a:stretch>
        </p:blipFill>
        <p:spPr bwMode="auto">
          <a:xfrm>
            <a:off x="7354652" y="995624"/>
            <a:ext cx="4132262"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l="14493" t="4604" r="14319" b="9554"/>
          <a:stretch>
            <a:fillRect/>
          </a:stretch>
        </p:blipFill>
        <p:spPr bwMode="auto">
          <a:xfrm>
            <a:off x="6144979" y="3849773"/>
            <a:ext cx="3507055" cy="237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l="13036" t="4890" r="12964" b="9554"/>
          <a:stretch>
            <a:fillRect/>
          </a:stretch>
        </p:blipFill>
        <p:spPr bwMode="auto">
          <a:xfrm>
            <a:off x="2213977" y="3841814"/>
            <a:ext cx="3706177" cy="240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3242279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Afbeelding 3"/>
          <p:cNvPicPr>
            <a:picLocks noChangeAspect="1"/>
          </p:cNvPicPr>
          <p:nvPr/>
        </p:nvPicPr>
        <p:blipFill>
          <a:blip r:embed="rId4" cstate="email">
            <a:extLst>
              <a:ext uri="{28A0092B-C50C-407E-A947-70E740481C1C}">
                <a14:useLocalDpi xmlns:a14="http://schemas.microsoft.com/office/drawing/2010/main"/>
              </a:ext>
            </a:extLst>
          </a:blip>
          <a:srcRect l="4803" r="4269"/>
          <a:stretch>
            <a:fillRect/>
          </a:stretch>
        </p:blipFill>
        <p:spPr bwMode="auto">
          <a:xfrm>
            <a:off x="7120971" y="1057130"/>
            <a:ext cx="4691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p:cNvPicPr>
            <a:picLocks noChangeAspect="1"/>
          </p:cNvPicPr>
          <p:nvPr/>
        </p:nvPicPr>
        <p:blipFill>
          <a:blip r:embed="rId5" cstate="email">
            <a:extLst>
              <a:ext uri="{28A0092B-C50C-407E-A947-70E740481C1C}">
                <a14:useLocalDpi xmlns:a14="http://schemas.microsoft.com/office/drawing/2010/main"/>
              </a:ext>
            </a:extLst>
          </a:blip>
          <a:srcRect b="20245"/>
          <a:stretch>
            <a:fillRect/>
          </a:stretch>
        </p:blipFill>
        <p:spPr bwMode="auto">
          <a:xfrm>
            <a:off x="316523" y="1325822"/>
            <a:ext cx="4303395" cy="257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60928" y="1959587"/>
            <a:ext cx="3246438"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1353286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Afbeelding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833" y="1172068"/>
            <a:ext cx="19240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4"/>
          <p:cNvPicPr>
            <a:picLocks noChangeAspect="1"/>
          </p:cNvPicPr>
          <p:nvPr/>
        </p:nvPicPr>
        <p:blipFill rotWithShape="1">
          <a:blip r:embed="rId5" cstate="email">
            <a:extLst>
              <a:ext uri="{28A0092B-C50C-407E-A947-70E740481C1C}">
                <a14:useLocalDpi xmlns:a14="http://schemas.microsoft.com/office/drawing/2010/main"/>
              </a:ext>
            </a:extLst>
          </a:blip>
          <a:srcRect l="29244"/>
          <a:stretch/>
        </p:blipFill>
        <p:spPr bwMode="auto">
          <a:xfrm>
            <a:off x="2370537" y="2987743"/>
            <a:ext cx="172307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ijdelijke aanduiding voor inhoud 1"/>
          <p:cNvPicPr>
            <a:picLocks noGrp="1" noChangeAspect="1"/>
          </p:cNvPicPr>
          <p:nvPr>
            <p:ph idx="1"/>
          </p:nvPr>
        </p:nvPicPr>
        <p:blipFill>
          <a:blip r:embed="rId6" cstate="email">
            <a:extLst>
              <a:ext uri="{28A0092B-C50C-407E-A947-70E740481C1C}">
                <a14:useLocalDpi xmlns:a14="http://schemas.microsoft.com/office/drawing/2010/main"/>
              </a:ext>
            </a:extLst>
          </a:blip>
          <a:srcRect r="37682"/>
          <a:stretch>
            <a:fillRect/>
          </a:stretch>
        </p:blipFill>
        <p:spPr>
          <a:xfrm>
            <a:off x="9867347" y="889740"/>
            <a:ext cx="1944687" cy="2339975"/>
          </a:xfrm>
        </p:spPr>
      </p:pic>
      <p:pic>
        <p:nvPicPr>
          <p:cNvPr id="16" name="Afbeelding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21001" y="886398"/>
            <a:ext cx="390048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3"/>
          <p:cNvPicPr>
            <a:picLocks noChangeAspect="1"/>
          </p:cNvPicPr>
          <p:nvPr/>
        </p:nvPicPr>
        <p:blipFill>
          <a:blip r:embed="rId8" cstate="email">
            <a:extLst>
              <a:ext uri="{28A0092B-C50C-407E-A947-70E740481C1C}">
                <a14:useLocalDpi xmlns:a14="http://schemas.microsoft.com/office/drawing/2010/main"/>
              </a:ext>
            </a:extLst>
          </a:blip>
          <a:srcRect l="39853"/>
          <a:stretch>
            <a:fillRect/>
          </a:stretch>
        </p:blipFill>
        <p:spPr bwMode="auto">
          <a:xfrm>
            <a:off x="7347937" y="3437092"/>
            <a:ext cx="2304097" cy="283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34050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Tijdelijke aanduiding voor inhoud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702504" y="987598"/>
            <a:ext cx="1209009" cy="5013325"/>
          </a:xfrm>
        </p:spPr>
      </p:pic>
      <p:pic>
        <p:nvPicPr>
          <p:cNvPr id="13" name="Afbeelding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2982" y="1057130"/>
            <a:ext cx="2613145" cy="48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5"/>
          <p:cNvPicPr>
            <a:picLocks noChangeAspect="1"/>
          </p:cNvPicPr>
          <p:nvPr/>
        </p:nvPicPr>
        <p:blipFill>
          <a:blip r:embed="rId6" cstate="email">
            <a:extLst>
              <a:ext uri="{28A0092B-C50C-407E-A947-70E740481C1C}">
                <a14:useLocalDpi xmlns:a14="http://schemas.microsoft.com/office/drawing/2010/main"/>
              </a:ext>
            </a:extLst>
          </a:blip>
          <a:srcRect l="16910" r="15617" b="3679"/>
          <a:stretch>
            <a:fillRect/>
          </a:stretch>
        </p:blipFill>
        <p:spPr bwMode="auto">
          <a:xfrm>
            <a:off x="8847596" y="1130120"/>
            <a:ext cx="15113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405384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Afbeelding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9948" y="951773"/>
            <a:ext cx="3864125" cy="532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3713" y="1009882"/>
            <a:ext cx="1958536" cy="518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3352873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Tijdelijke aanduiding voor inhoud 3"/>
          <p:cNvPicPr>
            <a:picLocks noGrp="1" noChangeAspect="1"/>
          </p:cNvPicPr>
          <p:nvPr>
            <p:ph idx="1"/>
          </p:nvPr>
        </p:nvPicPr>
        <p:blipFill>
          <a:blip r:embed="rId4">
            <a:extLst>
              <a:ext uri="{28A0092B-C50C-407E-A947-70E740481C1C}">
                <a14:useLocalDpi xmlns:a14="http://schemas.microsoft.com/office/drawing/2010/main"/>
              </a:ext>
            </a:extLst>
          </a:blip>
          <a:srcRect/>
          <a:stretch>
            <a:fillRect/>
          </a:stretch>
        </p:blipFill>
        <p:spPr>
          <a:xfrm>
            <a:off x="375261" y="1893137"/>
            <a:ext cx="7894979" cy="1649380"/>
          </a:xfrm>
        </p:spPr>
      </p:pic>
      <p:pic>
        <p:nvPicPr>
          <p:cNvPr id="13" name="Afbeelding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75261" y="3824118"/>
            <a:ext cx="7953717" cy="14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5"/>
          <p:cNvPicPr>
            <a:picLocks noChangeAspect="1"/>
          </p:cNvPicPr>
          <p:nvPr/>
        </p:nvPicPr>
        <p:blipFill>
          <a:blip r:embed="rId6" cstate="email">
            <a:extLst>
              <a:ext uri="{28A0092B-C50C-407E-A947-70E740481C1C}">
                <a14:useLocalDpi xmlns:a14="http://schemas.microsoft.com/office/drawing/2010/main"/>
              </a:ext>
            </a:extLst>
          </a:blip>
          <a:srcRect l="22226" r="10512" b="44304"/>
          <a:stretch>
            <a:fillRect/>
          </a:stretch>
        </p:blipFill>
        <p:spPr bwMode="auto">
          <a:xfrm>
            <a:off x="9580009" y="1461554"/>
            <a:ext cx="22320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828664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Picture 1" descr="I:\educatie\Museumles Egypte BO\digitale les\Afbeeldingen voor powerpoint\Noen_lezen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3137" y="2048205"/>
            <a:ext cx="6078538"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img.rmo.nl/imageproxy/proxy.aspx?server=62.221.199.226&amp;port=5297&amp;maxwidth=750&amp;maxheight=750&amp;filename=\018246.jpg"/>
          <p:cNvPicPr>
            <a:picLocks noChangeAspect="1" noChangeArrowheads="1"/>
          </p:cNvPicPr>
          <p:nvPr/>
        </p:nvPicPr>
        <p:blipFill>
          <a:blip r:embed="rId5" cstate="email">
            <a:extLst>
              <a:ext uri="{28A0092B-C50C-407E-A947-70E740481C1C}">
                <a14:useLocalDpi xmlns:a14="http://schemas.microsoft.com/office/drawing/2010/main"/>
              </a:ext>
            </a:extLst>
          </a:blip>
          <a:srcRect l="9807" t="17712" r="9358" b="13457"/>
          <a:stretch>
            <a:fillRect/>
          </a:stretch>
        </p:blipFill>
        <p:spPr bwMode="auto">
          <a:xfrm>
            <a:off x="7735888" y="1446304"/>
            <a:ext cx="366553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3073535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e-Egypte- Maya &amp; Mer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299" y="-2392317"/>
            <a:ext cx="13090909" cy="17848741"/>
          </a:xfrm>
          <a:prstGeom prst="rect">
            <a:avLst/>
          </a:prstGeom>
        </p:spPr>
      </p:pic>
      <p:sp>
        <p:nvSpPr>
          <p:cNvPr id="10" name="TextBox 9"/>
          <p:cNvSpPr txBox="1"/>
          <p:nvPr/>
        </p:nvSpPr>
        <p:spPr>
          <a:xfrm>
            <a:off x="1738647" y="2628385"/>
            <a:ext cx="8714707" cy="1323439"/>
          </a:xfrm>
          <a:prstGeom prst="rect">
            <a:avLst/>
          </a:prstGeom>
          <a:noFill/>
        </p:spPr>
        <p:txBody>
          <a:bodyPr wrap="square" rtlCol="0">
            <a:spAutoFit/>
          </a:bodyPr>
          <a:lstStyle/>
          <a:p>
            <a:r>
              <a:rPr lang="nl-NL" sz="4400" spc="150" dirty="0" smtClean="0">
                <a:solidFill>
                  <a:schemeClr val="bg1">
                    <a:lumMod val="95000"/>
                  </a:schemeClr>
                </a:solidFill>
                <a:latin typeface="RealHeadOT" charset="0"/>
                <a:ea typeface="RealHeadOT" charset="0"/>
                <a:cs typeface="RealHeadOT" charset="0"/>
              </a:rPr>
              <a:t>DIGITALE LES</a:t>
            </a:r>
          </a:p>
          <a:p>
            <a:r>
              <a:rPr lang="nl-NL" sz="3600" spc="200" dirty="0" smtClean="0">
                <a:solidFill>
                  <a:schemeClr val="bg1">
                    <a:lumMod val="95000"/>
                  </a:schemeClr>
                </a:solidFill>
                <a:latin typeface="Real Head OT Semilight" charset="0"/>
                <a:ea typeface="Real Head OT Semilight" charset="0"/>
                <a:cs typeface="Real Head OT Semilight" charset="0"/>
              </a:rPr>
              <a:t>EGYPTE - onderbouw</a:t>
            </a:r>
            <a:endParaRPr lang="nl-NL" sz="3600" spc="200" dirty="0">
              <a:solidFill>
                <a:schemeClr val="bg1">
                  <a:lumMod val="95000"/>
                </a:schemeClr>
              </a:solidFill>
              <a:latin typeface="Real Head OT Semilight" charset="0"/>
              <a:ea typeface="Real Head OT Semilight" charset="0"/>
              <a:cs typeface="Real Head OT Semilight" charset="0"/>
            </a:endParaRPr>
          </a:p>
        </p:txBody>
      </p:sp>
      <p:pic>
        <p:nvPicPr>
          <p:cNvPr id="9" name="Afbeelding 8"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670" y="272653"/>
            <a:ext cx="1902197" cy="566007"/>
          </a:xfrm>
          <a:prstGeom prst="rect">
            <a:avLst/>
          </a:prstGeom>
        </p:spPr>
      </p:pic>
    </p:spTree>
    <p:extLst>
      <p:ext uri="{BB962C8B-B14F-4D97-AF65-F5344CB8AC3E}">
        <p14:creationId xmlns:p14="http://schemas.microsoft.com/office/powerpoint/2010/main" val="1818037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6843" t="9402" r="22720" b="594"/>
          <a:stretch/>
        </p:blipFill>
        <p:spPr bwMode="auto">
          <a:xfrm>
            <a:off x="3960347" y="883483"/>
            <a:ext cx="4247599" cy="53180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82309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3683" y="1365662"/>
            <a:ext cx="4674719" cy="467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l="36842" t="9402" r="22720" b="594"/>
          <a:stretch>
            <a:fillRect/>
          </a:stretch>
        </p:blipFill>
        <p:spPr bwMode="auto">
          <a:xfrm>
            <a:off x="7207568" y="1379237"/>
            <a:ext cx="2837766" cy="355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al 13"/>
          <p:cNvSpPr/>
          <p:nvPr/>
        </p:nvSpPr>
        <p:spPr>
          <a:xfrm>
            <a:off x="7207568" y="2025650"/>
            <a:ext cx="149225" cy="1317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2921910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smtClean="0">
                <a:solidFill>
                  <a:srgbClr val="DBBD11"/>
                </a:solidFill>
                <a:latin typeface="Real Head OT Semilight" charset="0"/>
                <a:ea typeface="Real Head OT Semilight" charset="0"/>
                <a:cs typeface="Real Head OT Semilight" charset="0"/>
              </a:rPr>
              <a:t>EGYPTE - ONDERBOUW</a:t>
            </a:r>
            <a:endParaRPr lang="nl-NL" sz="1100" spc="100" dirty="0">
              <a:solidFill>
                <a:srgbClr val="DBBD11"/>
              </a:solidFill>
              <a:latin typeface="Real Head OT Semilight" charset="0"/>
              <a:ea typeface="Real Head OT Semilight" charset="0"/>
              <a:cs typeface="Real Head OT Semilight" charset="0"/>
            </a:endParaRP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12" name="Afbeelding 1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Picture 3" descr="I:\educatie\Museumles Egypte BO\digitale les\Afbeeldingen voor powerpoint\farao's\Piramides van Gizeh_wikipedi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5797" y="1391920"/>
            <a:ext cx="67967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12609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a:solidFill>
                  <a:srgbClr val="DBBD11"/>
                </a:solidFill>
                <a:latin typeface="RealHeadOT" charset="0"/>
                <a:ea typeface="RealHeadOT" charset="0"/>
                <a:cs typeface="RealHeadOT" charset="0"/>
              </a:rPr>
              <a:t>DIGITALE LES</a:t>
            </a: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a:solidFill>
                  <a:srgbClr val="DBBD11"/>
                </a:solidFill>
                <a:latin typeface="Real Head OT Semilight" charset="0"/>
                <a:ea typeface="Real Head OT Semilight" charset="0"/>
                <a:cs typeface="Real Head OT Semilight" charset="0"/>
              </a:rPr>
              <a:t>EGYPTE - ONDERBOUW</a:t>
            </a: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2" name="Afbeelding 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3" name="Afbeelding 2"/>
          <p:cNvPicPr>
            <a:picLocks noChangeAspect="1"/>
          </p:cNvPicPr>
          <p:nvPr/>
        </p:nvPicPr>
        <p:blipFill rotWithShape="1">
          <a:blip r:embed="rId4" cstate="email">
            <a:extLst>
              <a:ext uri="{28A0092B-C50C-407E-A947-70E740481C1C}">
                <a14:useLocalDpi xmlns:a14="http://schemas.microsoft.com/office/drawing/2010/main"/>
              </a:ext>
            </a:extLst>
          </a:blip>
          <a:srcRect l="15400" r="13694"/>
          <a:stretch/>
        </p:blipFill>
        <p:spPr bwMode="auto">
          <a:xfrm>
            <a:off x="2930464" y="844406"/>
            <a:ext cx="1355429" cy="286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0911" y="2808143"/>
            <a:ext cx="19542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4601" y="3481280"/>
            <a:ext cx="1920845" cy="256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fbeeldingsresultaat voor willem alexande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1879" r="8276"/>
          <a:stretch/>
        </p:blipFill>
        <p:spPr bwMode="auto">
          <a:xfrm>
            <a:off x="469925" y="1239260"/>
            <a:ext cx="2255521" cy="2132446"/>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70535" y="875042"/>
            <a:ext cx="22812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I:\educatie\Museumles Egypte BO\digitale les\Afbeeldingen voor powerpoint\farao's\rameses 3, medinet habu_uitgeknipt.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84181" y="875042"/>
            <a:ext cx="338455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3392159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smtClean="0">
                <a:solidFill>
                  <a:srgbClr val="DBBD11"/>
                </a:solidFill>
                <a:latin typeface="Real Head OT Semilight" charset="0"/>
                <a:ea typeface="Real Head OT Semilight" charset="0"/>
                <a:cs typeface="Real Head OT Semilight" charset="0"/>
              </a:rPr>
              <a:t>EGYPTE - ONDERBOUW</a:t>
            </a:r>
            <a:endParaRPr lang="nl-NL" sz="1100" spc="100" dirty="0">
              <a:solidFill>
                <a:srgbClr val="DBBD11"/>
              </a:solidFill>
              <a:latin typeface="Real Head OT Semilight" charset="0"/>
              <a:ea typeface="Real Head OT Semilight" charset="0"/>
              <a:cs typeface="Real Head OT Semilight" charset="0"/>
            </a:endParaRP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12" name="Afbeelding 1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Picture 4" descr="I:\educatie\Museumles Egypte BO\digitale les\Afbeeldingen voor powerpoint\grafgift prinses SatHathor spiegel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555" y="1256201"/>
            <a:ext cx="2991485" cy="478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I:\educatie\Museumles Egypte BO\digitale les\Afbeeldingen voor powerpoint\grafgift prinses SatHathor enkelb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77719" y="3081667"/>
            <a:ext cx="2376487"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I:\educatie\Museumles Egypte BO\digitale les\Afbeeldingen voor powerpoint\grafgift prinses SatHathor diadeem.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2885" y="1676400"/>
            <a:ext cx="4370451" cy="26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268790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smtClean="0">
                <a:solidFill>
                  <a:srgbClr val="DBBD11"/>
                </a:solidFill>
                <a:latin typeface="Real Head OT Semilight" charset="0"/>
                <a:ea typeface="Real Head OT Semilight" charset="0"/>
                <a:cs typeface="Real Head OT Semilight" charset="0"/>
              </a:rPr>
              <a:t>EGYPTE - ONDERBOUW</a:t>
            </a:r>
            <a:endParaRPr lang="nl-NL" sz="1100" spc="100" dirty="0">
              <a:solidFill>
                <a:srgbClr val="DBBD11"/>
              </a:solidFill>
              <a:latin typeface="Real Head OT Semilight" charset="0"/>
              <a:ea typeface="Real Head OT Semilight" charset="0"/>
              <a:cs typeface="Real Head OT Semilight" charset="0"/>
            </a:endParaRP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12" name="Afbeelding 1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Afbeelding 3"/>
          <p:cNvPicPr>
            <a:picLocks noChangeAspect="1"/>
          </p:cNvPicPr>
          <p:nvPr/>
        </p:nvPicPr>
        <p:blipFill rotWithShape="1">
          <a:blip r:embed="rId4" cstate="email">
            <a:extLst>
              <a:ext uri="{28A0092B-C50C-407E-A947-70E740481C1C}">
                <a14:useLocalDpi xmlns:a14="http://schemas.microsoft.com/office/drawing/2010/main"/>
              </a:ext>
            </a:extLst>
          </a:blip>
          <a:srcRect l="21737" r="17982"/>
          <a:stretch/>
        </p:blipFill>
        <p:spPr bwMode="auto">
          <a:xfrm>
            <a:off x="833119" y="1156122"/>
            <a:ext cx="1554429" cy="489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0360" y="1988236"/>
            <a:ext cx="3506808" cy="263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9234" y="1147655"/>
            <a:ext cx="506253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5"/>
          <p:cNvPicPr>
            <a:picLocks noChangeAspect="1"/>
          </p:cNvPicPr>
          <p:nvPr/>
        </p:nvPicPr>
        <p:blipFill>
          <a:blip r:embed="rId7" cstate="email">
            <a:extLst>
              <a:ext uri="{28A0092B-C50C-407E-A947-70E740481C1C}">
                <a14:useLocalDpi xmlns:a14="http://schemas.microsoft.com/office/drawing/2010/main"/>
              </a:ext>
            </a:extLst>
          </a:blip>
          <a:srcRect l="11885"/>
          <a:stretch>
            <a:fillRect/>
          </a:stretch>
        </p:blipFill>
        <p:spPr bwMode="auto">
          <a:xfrm>
            <a:off x="6239980" y="3011991"/>
            <a:ext cx="37211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184195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16523" y="733970"/>
            <a:ext cx="11535249" cy="14400"/>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4462" y="334685"/>
            <a:ext cx="4243754" cy="400110"/>
          </a:xfrm>
          <a:prstGeom prst="rect">
            <a:avLst/>
          </a:prstGeom>
          <a:noFill/>
        </p:spPr>
        <p:txBody>
          <a:bodyPr wrap="square" rtlCol="0">
            <a:spAutoFit/>
          </a:bodyPr>
          <a:lstStyle/>
          <a:p>
            <a:r>
              <a:rPr lang="nl-NL" sz="2000" spc="100" dirty="0" smtClean="0">
                <a:solidFill>
                  <a:srgbClr val="DBBD11"/>
                </a:solidFill>
                <a:latin typeface="RealHeadOT" charset="0"/>
                <a:ea typeface="RealHeadOT" charset="0"/>
                <a:cs typeface="RealHeadOT" charset="0"/>
              </a:rPr>
              <a:t>DIGITALE LES</a:t>
            </a:r>
            <a:endParaRPr lang="nl-NL" sz="2000" spc="100" dirty="0">
              <a:solidFill>
                <a:srgbClr val="DBBD11"/>
              </a:solidFill>
              <a:latin typeface="RealHeadOT" charset="0"/>
              <a:ea typeface="RealHeadOT" charset="0"/>
              <a:cs typeface="RealHeadOT" charset="0"/>
            </a:endParaRPr>
          </a:p>
        </p:txBody>
      </p:sp>
      <p:sp>
        <p:nvSpPr>
          <p:cNvPr id="7" name="TextBox 6"/>
          <p:cNvSpPr txBox="1"/>
          <p:nvPr/>
        </p:nvSpPr>
        <p:spPr>
          <a:xfrm>
            <a:off x="234462" y="795520"/>
            <a:ext cx="5685692" cy="261610"/>
          </a:xfrm>
          <a:prstGeom prst="rect">
            <a:avLst/>
          </a:prstGeom>
          <a:noFill/>
        </p:spPr>
        <p:txBody>
          <a:bodyPr wrap="square" rtlCol="0">
            <a:spAutoFit/>
          </a:bodyPr>
          <a:lstStyle/>
          <a:p>
            <a:r>
              <a:rPr lang="nl-NL" sz="1100" spc="100" dirty="0" smtClean="0">
                <a:solidFill>
                  <a:srgbClr val="DBBD11"/>
                </a:solidFill>
                <a:latin typeface="Real Head OT Semilight" charset="0"/>
                <a:ea typeface="Real Head OT Semilight" charset="0"/>
                <a:cs typeface="Real Head OT Semilight" charset="0"/>
              </a:rPr>
              <a:t>EGYPTE - ONDERBOUW</a:t>
            </a:r>
            <a:endParaRPr lang="nl-NL" sz="1100" spc="100" dirty="0">
              <a:solidFill>
                <a:srgbClr val="DBBD11"/>
              </a:solidFill>
              <a:latin typeface="Real Head OT Semilight" charset="0"/>
              <a:ea typeface="Real Head OT Semilight" charset="0"/>
              <a:cs typeface="Real Head OT Semilight" charset="0"/>
            </a:endParaRPr>
          </a:p>
        </p:txBody>
      </p:sp>
      <p:cxnSp>
        <p:nvCxnSpPr>
          <p:cNvPr id="8" name="Straight Connector 7"/>
          <p:cNvCxnSpPr/>
          <p:nvPr/>
        </p:nvCxnSpPr>
        <p:spPr>
          <a:xfrm>
            <a:off x="316523" y="6363815"/>
            <a:ext cx="9984945" cy="13174"/>
          </a:xfrm>
          <a:prstGeom prst="line">
            <a:avLst/>
          </a:prstGeom>
          <a:ln w="12700">
            <a:solidFill>
              <a:srgbClr val="DBBD11"/>
            </a:solidFill>
          </a:ln>
        </p:spPr>
        <p:style>
          <a:lnRef idx="1">
            <a:schemeClr val="accent1"/>
          </a:lnRef>
          <a:fillRef idx="0">
            <a:schemeClr val="accent1"/>
          </a:fillRef>
          <a:effectRef idx="0">
            <a:schemeClr val="accent1"/>
          </a:effectRef>
          <a:fontRef idx="minor">
            <a:schemeClr val="tx1"/>
          </a:fontRef>
        </p:style>
      </p:cxnSp>
      <p:pic>
        <p:nvPicPr>
          <p:cNvPr id="12" name="Afbeelding 11" descr="•DEF_iconen_BO-09.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772" y="4936989"/>
            <a:ext cx="1440000" cy="1440000"/>
          </a:xfrm>
          <a:prstGeom prst="rect">
            <a:avLst/>
          </a:prstGeom>
        </p:spPr>
      </p:pic>
      <p:pic>
        <p:nvPicPr>
          <p:cNvPr id="10" name="Afbeelding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6784" y="1334544"/>
            <a:ext cx="3341432" cy="472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2038" y="1334544"/>
            <a:ext cx="4932362" cy="327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2394" y="192238"/>
            <a:ext cx="1819378" cy="541732"/>
          </a:xfrm>
          <a:prstGeom prst="rect">
            <a:avLst/>
          </a:prstGeom>
        </p:spPr>
      </p:pic>
    </p:spTree>
    <p:extLst>
      <p:ext uri="{BB962C8B-B14F-4D97-AF65-F5344CB8AC3E}">
        <p14:creationId xmlns:p14="http://schemas.microsoft.com/office/powerpoint/2010/main" val="2365669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2154</Words>
  <Application>Microsoft Office PowerPoint</Application>
  <PresentationFormat>Breedbeeld</PresentationFormat>
  <Paragraphs>132</Paragraphs>
  <Slides>18</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Calibri Light</vt:lpstr>
      <vt:lpstr>Real Head OT Semilight</vt:lpstr>
      <vt:lpstr>RealHeadOT</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Lardenoije</dc:creator>
  <cp:lastModifiedBy>Marieke Peters</cp:lastModifiedBy>
  <cp:revision>27</cp:revision>
  <dcterms:created xsi:type="dcterms:W3CDTF">2015-08-26T08:49:34Z</dcterms:created>
  <dcterms:modified xsi:type="dcterms:W3CDTF">2018-11-07T10:44:53Z</dcterms:modified>
</cp:coreProperties>
</file>