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60" r:id="rId4"/>
    <p:sldId id="258" r:id="rId5"/>
    <p:sldId id="266" r:id="rId6"/>
    <p:sldId id="259" r:id="rId7"/>
    <p:sldId id="261" r:id="rId8"/>
    <p:sldId id="262" r:id="rId9"/>
    <p:sldId id="264" r:id="rId10"/>
    <p:sldId id="267" r:id="rId11"/>
    <p:sldId id="268"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9F316BE-9F7A-4908-B456-55F8EA81F9A5}"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236904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F316BE-9F7A-4908-B456-55F8EA81F9A5}"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202972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F316BE-9F7A-4908-B456-55F8EA81F9A5}"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21222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9F316BE-9F7A-4908-B456-55F8EA81F9A5}"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20926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9F316BE-9F7A-4908-B456-55F8EA81F9A5}" type="datetimeFigureOut">
              <a:rPr lang="nl-NL" smtClean="0"/>
              <a:t>18-5-2020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70691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9F316BE-9F7A-4908-B456-55F8EA81F9A5}" type="datetimeFigureOut">
              <a:rPr lang="nl-NL" smtClean="0"/>
              <a:t>18-5-2020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392549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9F316BE-9F7A-4908-B456-55F8EA81F9A5}" type="datetimeFigureOut">
              <a:rPr lang="nl-NL" smtClean="0"/>
              <a:t>18-5-2020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270523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9F316BE-9F7A-4908-B456-55F8EA81F9A5}" type="datetimeFigureOut">
              <a:rPr lang="nl-NL" smtClean="0"/>
              <a:t>18-5-2020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337509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9F316BE-9F7A-4908-B456-55F8EA81F9A5}" type="datetimeFigureOut">
              <a:rPr lang="nl-NL" smtClean="0"/>
              <a:t>18-5-2020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240205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9F316BE-9F7A-4908-B456-55F8EA81F9A5}" type="datetimeFigureOut">
              <a:rPr lang="nl-NL" smtClean="0"/>
              <a:t>18-5-2020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15020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9F316BE-9F7A-4908-B456-55F8EA81F9A5}" type="datetimeFigureOut">
              <a:rPr lang="nl-NL" smtClean="0"/>
              <a:t>18-5-2020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F00A9E3-FD9E-449C-970C-FE80274C6D71}" type="slidenum">
              <a:rPr lang="nl-NL" smtClean="0"/>
              <a:t>‹nr.›</a:t>
            </a:fld>
            <a:endParaRPr lang="nl-NL"/>
          </a:p>
        </p:txBody>
      </p:sp>
    </p:spTree>
    <p:extLst>
      <p:ext uri="{BB962C8B-B14F-4D97-AF65-F5344CB8AC3E}">
        <p14:creationId xmlns:p14="http://schemas.microsoft.com/office/powerpoint/2010/main" val="129800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316BE-9F7A-4908-B456-55F8EA81F9A5}" type="datetimeFigureOut">
              <a:rPr lang="nl-NL" smtClean="0"/>
              <a:t>18-5-2020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A9E3-FD9E-449C-970C-FE80274C6D71}" type="slidenum">
              <a:rPr lang="nl-NL" smtClean="0"/>
              <a:t>‹nr.›</a:t>
            </a:fld>
            <a:endParaRPr lang="nl-NL"/>
          </a:p>
        </p:txBody>
      </p:sp>
    </p:spTree>
    <p:extLst>
      <p:ext uri="{BB962C8B-B14F-4D97-AF65-F5344CB8AC3E}">
        <p14:creationId xmlns:p14="http://schemas.microsoft.com/office/powerpoint/2010/main" val="71772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www.rmo.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1.bp.blogspot.com/-k4jt9UKcZv0/UNeP1yVAJKI/AAAAAAAAAOs/WuLVqbHDJ9A/s1600/035+doop+van+clovis.jpg" TargetMode="External"/><Relationship Id="rId7"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nl/url?sa=i&amp;source=images&amp;cd=&amp;cad=rja&amp;docid=FZpBigRF3D2NaM&amp;tbnid=9LDaKT-ckv6C-M:&amp;ved=0CAgQjRwwAA&amp;url=http://nl.wikipedia.org/wiki/Clovis_I&amp;ei=cUMTUtrGA4vZsgaG3YCgBg&amp;psig=AFQjCNGGVhAFrsAeR4jG_YCkeimt-sBJqw&amp;ust=1377080561102948" TargetMode="Externa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30.jp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000" dirty="0" smtClean="0">
                <a:solidFill>
                  <a:schemeClr val="accent6">
                    <a:lumMod val="75000"/>
                  </a:schemeClr>
                </a:solidFill>
              </a:rPr>
              <a:t>De Vroege </a:t>
            </a:r>
            <a:r>
              <a:rPr lang="nl-NL" sz="4000" dirty="0">
                <a:solidFill>
                  <a:schemeClr val="accent6">
                    <a:lumMod val="75000"/>
                  </a:schemeClr>
                </a:solidFill>
              </a:rPr>
              <a:t>M</a:t>
            </a:r>
            <a:r>
              <a:rPr lang="nl-NL" sz="4000" dirty="0" smtClean="0">
                <a:solidFill>
                  <a:schemeClr val="accent6">
                    <a:lumMod val="75000"/>
                  </a:schemeClr>
                </a:solidFill>
              </a:rPr>
              <a:t>iddeleeuwen:</a:t>
            </a:r>
            <a:br>
              <a:rPr lang="nl-NL" sz="4000" dirty="0" smtClean="0">
                <a:solidFill>
                  <a:schemeClr val="accent6">
                    <a:lumMod val="75000"/>
                  </a:schemeClr>
                </a:solidFill>
              </a:rPr>
            </a:br>
            <a:r>
              <a:rPr lang="nl-NL" sz="3200" dirty="0" smtClean="0">
                <a:solidFill>
                  <a:schemeClr val="accent6">
                    <a:lumMod val="75000"/>
                  </a:schemeClr>
                </a:solidFill>
              </a:rPr>
              <a:t>een voorspoedige tijd?</a:t>
            </a:r>
            <a:endParaRPr lang="nl-NL" sz="3200" dirty="0">
              <a:solidFill>
                <a:schemeClr val="accent6">
                  <a:lumMod val="75000"/>
                </a:schemeClr>
              </a:solidFill>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1817" y="2587866"/>
            <a:ext cx="2926830" cy="194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532" y="2604679"/>
            <a:ext cx="2388672" cy="194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4969" y="2587866"/>
            <a:ext cx="1395085" cy="197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6216" y="1478208"/>
            <a:ext cx="1395085" cy="104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1926" y="1453031"/>
            <a:ext cx="1546721" cy="109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7852" y="4662973"/>
            <a:ext cx="2391953" cy="18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47864" y="4653136"/>
            <a:ext cx="1407005" cy="187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10949" y="4653136"/>
            <a:ext cx="1267698" cy="18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1187624" y="1335883"/>
            <a:ext cx="1482818" cy="11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44969" y="4680469"/>
            <a:ext cx="1366332" cy="91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95246" y="1478208"/>
            <a:ext cx="1623029" cy="106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Afbeelding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242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6">
                    <a:lumMod val="75000"/>
                  </a:schemeClr>
                </a:solidFill>
              </a:rPr>
              <a:t>De Vroege </a:t>
            </a:r>
            <a:r>
              <a:rPr lang="nl-NL" dirty="0">
                <a:solidFill>
                  <a:schemeClr val="accent6">
                    <a:lumMod val="75000"/>
                  </a:schemeClr>
                </a:solidFill>
              </a:rPr>
              <a:t>M</a:t>
            </a:r>
            <a:r>
              <a:rPr lang="nl-NL" dirty="0" smtClean="0">
                <a:solidFill>
                  <a:schemeClr val="accent6">
                    <a:lumMod val="75000"/>
                  </a:schemeClr>
                </a:solidFill>
              </a:rPr>
              <a:t>iddeleeuwen in beeld</a:t>
            </a:r>
            <a:endParaRPr lang="nl-NL" dirty="0">
              <a:solidFill>
                <a:schemeClr val="accent6">
                  <a:lumMod val="75000"/>
                </a:schemeClr>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2124405"/>
            <a:ext cx="2248698" cy="233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611560" y="1412776"/>
            <a:ext cx="7848872" cy="369332"/>
          </a:xfrm>
          <a:prstGeom prst="rect">
            <a:avLst/>
          </a:prstGeom>
          <a:noFill/>
        </p:spPr>
        <p:txBody>
          <a:bodyPr wrap="square" rtlCol="0">
            <a:spAutoFit/>
          </a:bodyPr>
          <a:lstStyle/>
          <a:p>
            <a:pPr algn="ctr"/>
            <a:r>
              <a:rPr lang="nl-NL" dirty="0" smtClean="0">
                <a:solidFill>
                  <a:schemeClr val="bg1"/>
                </a:solidFill>
              </a:rPr>
              <a:t>Waar denk je nu aan bij de Vroege </a:t>
            </a:r>
            <a:r>
              <a:rPr lang="nl-NL" dirty="0">
                <a:solidFill>
                  <a:schemeClr val="bg1"/>
                </a:solidFill>
              </a:rPr>
              <a:t>M</a:t>
            </a:r>
            <a:r>
              <a:rPr lang="nl-NL" dirty="0" smtClean="0">
                <a:solidFill>
                  <a:schemeClr val="bg1"/>
                </a:solidFill>
              </a:rPr>
              <a:t>iddeleeuwen? </a:t>
            </a:r>
            <a:endParaRPr lang="nl-NL" dirty="0">
              <a:solidFill>
                <a:schemeClr val="bg1"/>
              </a:solidFill>
            </a:endParaRPr>
          </a:p>
        </p:txBody>
      </p:sp>
      <p:sp>
        <p:nvSpPr>
          <p:cNvPr id="4" name="Tekstvak 3"/>
          <p:cNvSpPr txBox="1"/>
          <p:nvPr/>
        </p:nvSpPr>
        <p:spPr>
          <a:xfrm>
            <a:off x="611560" y="4528408"/>
            <a:ext cx="2279912" cy="338554"/>
          </a:xfrm>
          <a:prstGeom prst="rect">
            <a:avLst/>
          </a:prstGeom>
          <a:noFill/>
        </p:spPr>
        <p:txBody>
          <a:bodyPr wrap="square" rtlCol="0">
            <a:spAutoFit/>
          </a:bodyPr>
          <a:lstStyle/>
          <a:p>
            <a:r>
              <a:rPr lang="nl-NL" sz="1600" dirty="0" smtClean="0">
                <a:solidFill>
                  <a:schemeClr val="bg1"/>
                </a:solidFill>
              </a:rPr>
              <a:t>Aan woeste veroveraars?</a:t>
            </a:r>
            <a:endParaRPr lang="nl-NL" sz="1600" dirty="0">
              <a:solidFill>
                <a:schemeClr val="bg1"/>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9510" y="2124405"/>
            <a:ext cx="3502248" cy="233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1840" y="2124405"/>
            <a:ext cx="1579536" cy="233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3779912" y="4528408"/>
            <a:ext cx="3168352" cy="369332"/>
          </a:xfrm>
          <a:prstGeom prst="rect">
            <a:avLst/>
          </a:prstGeom>
          <a:noFill/>
        </p:spPr>
        <p:txBody>
          <a:bodyPr wrap="square" rtlCol="0">
            <a:spAutoFit/>
          </a:bodyPr>
          <a:lstStyle/>
          <a:p>
            <a:pPr algn="ctr"/>
            <a:r>
              <a:rPr lang="nl-NL" dirty="0" smtClean="0">
                <a:solidFill>
                  <a:schemeClr val="bg1"/>
                </a:solidFill>
              </a:rPr>
              <a:t>Of aan glas en goud?</a:t>
            </a:r>
            <a:endParaRPr lang="nl-NL" dirty="0">
              <a:solidFill>
                <a:schemeClr val="bg1"/>
              </a:solidFill>
            </a:endParaRPr>
          </a:p>
        </p:txBody>
      </p:sp>
      <p:sp>
        <p:nvSpPr>
          <p:cNvPr id="6" name="Tekstvak 5"/>
          <p:cNvSpPr txBox="1"/>
          <p:nvPr/>
        </p:nvSpPr>
        <p:spPr>
          <a:xfrm>
            <a:off x="595897" y="5260558"/>
            <a:ext cx="7880198" cy="369332"/>
          </a:xfrm>
          <a:prstGeom prst="rect">
            <a:avLst/>
          </a:prstGeom>
          <a:noFill/>
        </p:spPr>
        <p:txBody>
          <a:bodyPr wrap="square" rtlCol="0">
            <a:spAutoFit/>
          </a:bodyPr>
          <a:lstStyle/>
          <a:p>
            <a:pPr algn="ctr"/>
            <a:r>
              <a:rPr lang="nl-NL" dirty="0" smtClean="0">
                <a:solidFill>
                  <a:schemeClr val="bg1"/>
                </a:solidFill>
              </a:rPr>
              <a:t>En hoe dachten de mensen uit de 17</a:t>
            </a:r>
            <a:r>
              <a:rPr lang="nl-NL" baseline="30000" dirty="0" smtClean="0">
                <a:solidFill>
                  <a:schemeClr val="bg1"/>
                </a:solidFill>
              </a:rPr>
              <a:t>e</a:t>
            </a:r>
            <a:r>
              <a:rPr lang="nl-NL" dirty="0">
                <a:solidFill>
                  <a:schemeClr val="bg1"/>
                </a:solidFill>
              </a:rPr>
              <a:t> </a:t>
            </a:r>
            <a:r>
              <a:rPr lang="nl-NL" dirty="0" smtClean="0">
                <a:solidFill>
                  <a:schemeClr val="bg1"/>
                </a:solidFill>
              </a:rPr>
              <a:t>of 19</a:t>
            </a:r>
            <a:r>
              <a:rPr lang="nl-NL" baseline="30000" dirty="0" smtClean="0">
                <a:solidFill>
                  <a:schemeClr val="bg1"/>
                </a:solidFill>
              </a:rPr>
              <a:t>e</a:t>
            </a:r>
            <a:r>
              <a:rPr lang="nl-NL" dirty="0" smtClean="0">
                <a:solidFill>
                  <a:schemeClr val="bg1"/>
                </a:solidFill>
              </a:rPr>
              <a:t> eeuw over de Vroege </a:t>
            </a:r>
            <a:r>
              <a:rPr lang="nl-NL" dirty="0">
                <a:solidFill>
                  <a:schemeClr val="bg1"/>
                </a:solidFill>
              </a:rPr>
              <a:t>M</a:t>
            </a:r>
            <a:r>
              <a:rPr lang="nl-NL" dirty="0" smtClean="0">
                <a:solidFill>
                  <a:schemeClr val="bg1"/>
                </a:solidFill>
              </a:rPr>
              <a:t>iddeleeuwen?</a:t>
            </a:r>
            <a:endParaRPr lang="nl-NL" dirty="0">
              <a:solidFill>
                <a:schemeClr val="bg1"/>
              </a:solidFill>
            </a:endParaRPr>
          </a:p>
        </p:txBody>
      </p:sp>
      <p:pic>
        <p:nvPicPr>
          <p:cNvPr id="11"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316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6">
                    <a:lumMod val="75000"/>
                  </a:schemeClr>
                </a:solidFill>
              </a:rPr>
              <a:t>De Vroege </a:t>
            </a:r>
            <a:r>
              <a:rPr lang="nl-NL" dirty="0">
                <a:solidFill>
                  <a:schemeClr val="accent6">
                    <a:lumMod val="75000"/>
                  </a:schemeClr>
                </a:solidFill>
              </a:rPr>
              <a:t>M</a:t>
            </a:r>
            <a:r>
              <a:rPr lang="nl-NL" dirty="0" smtClean="0">
                <a:solidFill>
                  <a:schemeClr val="accent6">
                    <a:lumMod val="75000"/>
                  </a:schemeClr>
                </a:solidFill>
              </a:rPr>
              <a:t>iddeleeuwen in beeld</a:t>
            </a:r>
            <a:endParaRPr lang="nl-NL" dirty="0">
              <a:solidFill>
                <a:schemeClr val="accent6">
                  <a:lumMod val="75000"/>
                </a:scheme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3902" y="3933056"/>
            <a:ext cx="2649327" cy="211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820" y="1484784"/>
            <a:ext cx="2635493" cy="197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753371" y="3496449"/>
            <a:ext cx="2789908" cy="307777"/>
          </a:xfrm>
          <a:prstGeom prst="rect">
            <a:avLst/>
          </a:prstGeom>
          <a:noFill/>
        </p:spPr>
        <p:txBody>
          <a:bodyPr wrap="square" rtlCol="0">
            <a:spAutoFit/>
          </a:bodyPr>
          <a:lstStyle/>
          <a:p>
            <a:pPr algn="ctr"/>
            <a:r>
              <a:rPr lang="nl-NL" sz="1400" dirty="0" smtClean="0">
                <a:solidFill>
                  <a:schemeClr val="bg1"/>
                </a:solidFill>
              </a:rPr>
              <a:t>Verbeelding van </a:t>
            </a:r>
            <a:r>
              <a:rPr lang="nl-NL" sz="1400" dirty="0" err="1" smtClean="0">
                <a:solidFill>
                  <a:schemeClr val="bg1"/>
                </a:solidFill>
              </a:rPr>
              <a:t>Merovech</a:t>
            </a:r>
            <a:r>
              <a:rPr lang="nl-NL" sz="1400" dirty="0">
                <a:solidFill>
                  <a:schemeClr val="bg1"/>
                </a:solidFill>
              </a:rPr>
              <a:t> </a:t>
            </a:r>
            <a:r>
              <a:rPr lang="nl-NL" sz="1400" dirty="0" smtClean="0">
                <a:solidFill>
                  <a:schemeClr val="bg1"/>
                </a:solidFill>
              </a:rPr>
              <a:t>uit 1867</a:t>
            </a:r>
            <a:endParaRPr lang="nl-NL" sz="1400" dirty="0">
              <a:solidFill>
                <a:schemeClr val="bg1"/>
              </a:solidFill>
            </a:endParaRPr>
          </a:p>
        </p:txBody>
      </p:sp>
      <p:sp>
        <p:nvSpPr>
          <p:cNvPr id="4" name="Tekstvak 3"/>
          <p:cNvSpPr txBox="1"/>
          <p:nvPr/>
        </p:nvSpPr>
        <p:spPr>
          <a:xfrm>
            <a:off x="753370" y="6093296"/>
            <a:ext cx="2882525" cy="523220"/>
          </a:xfrm>
          <a:prstGeom prst="rect">
            <a:avLst/>
          </a:prstGeom>
          <a:noFill/>
        </p:spPr>
        <p:txBody>
          <a:bodyPr wrap="square" rtlCol="0">
            <a:spAutoFit/>
          </a:bodyPr>
          <a:lstStyle/>
          <a:p>
            <a:r>
              <a:rPr lang="nl-NL" sz="1400" dirty="0" smtClean="0">
                <a:solidFill>
                  <a:schemeClr val="bg1"/>
                </a:solidFill>
              </a:rPr>
              <a:t>Computerspel uit 2007 dat zich o.a. afspeelt in de </a:t>
            </a:r>
            <a:r>
              <a:rPr lang="nl-NL" sz="1400" dirty="0" smtClean="0">
                <a:solidFill>
                  <a:schemeClr val="bg1"/>
                </a:solidFill>
              </a:rPr>
              <a:t>Vroege </a:t>
            </a:r>
            <a:r>
              <a:rPr lang="nl-NL" sz="1400" dirty="0" smtClean="0">
                <a:solidFill>
                  <a:schemeClr val="bg1"/>
                </a:solidFill>
              </a:rPr>
              <a:t>M</a:t>
            </a:r>
            <a:r>
              <a:rPr lang="nl-NL" sz="1400" dirty="0" smtClean="0">
                <a:solidFill>
                  <a:schemeClr val="bg1"/>
                </a:solidFill>
              </a:rPr>
              <a:t>iddeleeuwen</a:t>
            </a:r>
            <a:endParaRPr lang="nl-NL" sz="1400" dirty="0">
              <a:solidFill>
                <a:schemeClr val="bg1"/>
              </a:solidFill>
            </a:endParaRPr>
          </a:p>
        </p:txBody>
      </p:sp>
      <p:sp>
        <p:nvSpPr>
          <p:cNvPr id="6" name="Tekstvak 5"/>
          <p:cNvSpPr txBox="1"/>
          <p:nvPr/>
        </p:nvSpPr>
        <p:spPr>
          <a:xfrm>
            <a:off x="4211960" y="1484784"/>
            <a:ext cx="3744416" cy="2062103"/>
          </a:xfrm>
          <a:prstGeom prst="rect">
            <a:avLst/>
          </a:prstGeom>
          <a:noFill/>
        </p:spPr>
        <p:txBody>
          <a:bodyPr wrap="square" rtlCol="0">
            <a:spAutoFit/>
          </a:bodyPr>
          <a:lstStyle/>
          <a:p>
            <a:r>
              <a:rPr lang="nl-NL" sz="1600" dirty="0" smtClean="0">
                <a:solidFill>
                  <a:schemeClr val="bg1"/>
                </a:solidFill>
              </a:rPr>
              <a:t>Al sinds de Vroege </a:t>
            </a:r>
            <a:r>
              <a:rPr lang="nl-NL" sz="1600" dirty="0">
                <a:solidFill>
                  <a:schemeClr val="bg1"/>
                </a:solidFill>
              </a:rPr>
              <a:t>M</a:t>
            </a:r>
            <a:r>
              <a:rPr lang="nl-NL" sz="1600" dirty="0" smtClean="0">
                <a:solidFill>
                  <a:schemeClr val="bg1"/>
                </a:solidFill>
              </a:rPr>
              <a:t>iddeleeuwen bestaan, vormen mensen een beeld bij deze periode. Dat doen wij nu ook nog. In de opdracht ‘Vroege </a:t>
            </a:r>
            <a:r>
              <a:rPr lang="nl-NL" sz="1600" dirty="0">
                <a:solidFill>
                  <a:schemeClr val="bg1"/>
                </a:solidFill>
              </a:rPr>
              <a:t>M</a:t>
            </a:r>
            <a:r>
              <a:rPr lang="nl-NL" sz="1600" dirty="0" smtClean="0">
                <a:solidFill>
                  <a:schemeClr val="bg1"/>
                </a:solidFill>
              </a:rPr>
              <a:t>iddeleeuwen in </a:t>
            </a:r>
            <a:r>
              <a:rPr lang="nl-NL" sz="1600" dirty="0">
                <a:solidFill>
                  <a:schemeClr val="bg1"/>
                </a:solidFill>
              </a:rPr>
              <a:t>b</a:t>
            </a:r>
            <a:r>
              <a:rPr lang="nl-NL" sz="1600" dirty="0" smtClean="0">
                <a:solidFill>
                  <a:schemeClr val="bg1"/>
                </a:solidFill>
              </a:rPr>
              <a:t>eeld’ ga je aan de hand van bronnen verschillende visies analyseren. Daarnaast wordt je uitgedaagd om zelf een beeld van de Vroege </a:t>
            </a:r>
            <a:r>
              <a:rPr lang="nl-NL" sz="1600" dirty="0">
                <a:solidFill>
                  <a:schemeClr val="bg1"/>
                </a:solidFill>
              </a:rPr>
              <a:t>M</a:t>
            </a:r>
            <a:r>
              <a:rPr lang="nl-NL" sz="1600" dirty="0" smtClean="0">
                <a:solidFill>
                  <a:schemeClr val="bg1"/>
                </a:solidFill>
              </a:rPr>
              <a:t>iddeleeuwen te creëren. </a:t>
            </a:r>
            <a:endParaRPr lang="nl-NL" sz="1600" dirty="0">
              <a:solidFill>
                <a:schemeClr val="bg1"/>
              </a:solidFill>
            </a:endParaRPr>
          </a:p>
        </p:txBody>
      </p:sp>
      <p:sp>
        <p:nvSpPr>
          <p:cNvPr id="7" name="Tekstvak 6"/>
          <p:cNvSpPr txBox="1"/>
          <p:nvPr/>
        </p:nvSpPr>
        <p:spPr>
          <a:xfrm>
            <a:off x="4234594" y="3861048"/>
            <a:ext cx="4081821" cy="1569660"/>
          </a:xfrm>
          <a:prstGeom prst="rect">
            <a:avLst/>
          </a:prstGeom>
          <a:noFill/>
        </p:spPr>
        <p:txBody>
          <a:bodyPr wrap="square" rtlCol="0">
            <a:spAutoFit/>
          </a:bodyPr>
          <a:lstStyle/>
          <a:p>
            <a:r>
              <a:rPr lang="nl-NL" sz="1600" dirty="0" smtClean="0">
                <a:solidFill>
                  <a:schemeClr val="accent6">
                    <a:lumMod val="75000"/>
                  </a:schemeClr>
                </a:solidFill>
              </a:rPr>
              <a:t>Meer info? Kijk op de website: </a:t>
            </a:r>
            <a:r>
              <a:rPr lang="nl-NL" sz="1600" dirty="0" smtClean="0">
                <a:solidFill>
                  <a:schemeClr val="accent6">
                    <a:lumMod val="75000"/>
                  </a:schemeClr>
                </a:solidFill>
                <a:hlinkClick r:id="rId4"/>
              </a:rPr>
              <a:t>www.rmo.nl</a:t>
            </a:r>
            <a:r>
              <a:rPr lang="nl-NL" sz="1600" dirty="0" smtClean="0">
                <a:solidFill>
                  <a:schemeClr val="accent6">
                    <a:lumMod val="75000"/>
                  </a:schemeClr>
                </a:solidFill>
              </a:rPr>
              <a:t> </a:t>
            </a:r>
            <a:endParaRPr lang="nl-NL" sz="1600" dirty="0" smtClean="0">
              <a:solidFill>
                <a:schemeClr val="accent6">
                  <a:lumMod val="75000"/>
                </a:schemeClr>
              </a:solidFill>
            </a:endParaRPr>
          </a:p>
          <a:p>
            <a:endParaRPr lang="nl-NL" sz="1600" dirty="0">
              <a:solidFill>
                <a:schemeClr val="accent6">
                  <a:lumMod val="75000"/>
                </a:schemeClr>
              </a:solidFill>
            </a:endParaRPr>
          </a:p>
          <a:p>
            <a:endParaRPr lang="nl-NL" sz="1600" dirty="0" smtClean="0">
              <a:solidFill>
                <a:schemeClr val="accent6">
                  <a:lumMod val="75000"/>
                </a:schemeClr>
              </a:solidFill>
            </a:endParaRPr>
          </a:p>
          <a:p>
            <a:r>
              <a:rPr lang="nl-NL" sz="1600" dirty="0" smtClean="0">
                <a:solidFill>
                  <a:schemeClr val="accent6">
                    <a:lumMod val="75000"/>
                  </a:schemeClr>
                </a:solidFill>
              </a:rPr>
              <a:t>Archeologische vondsten uit de vroege middeleeuwen in het echt bekijken? Kom naar het Rijksmuseum van Oudheden in Leiden!  </a:t>
            </a:r>
          </a:p>
        </p:txBody>
      </p:sp>
      <p:pic>
        <p:nvPicPr>
          <p:cNvPr id="11"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80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41838"/>
            <a:ext cx="9073008" cy="1143000"/>
          </a:xfrm>
        </p:spPr>
        <p:txBody>
          <a:bodyPr/>
          <a:lstStyle/>
          <a:p>
            <a:r>
              <a:rPr lang="nl-NL" dirty="0" smtClean="0">
                <a:solidFill>
                  <a:schemeClr val="accent6">
                    <a:lumMod val="75000"/>
                  </a:schemeClr>
                </a:solidFill>
              </a:rPr>
              <a:t>Het Frankische Rijk</a:t>
            </a:r>
            <a:endParaRPr lang="nl-NL" dirty="0">
              <a:solidFill>
                <a:schemeClr val="accent6">
                  <a:lumMod val="75000"/>
                </a:schemeClr>
              </a:solidFill>
            </a:endParaRPr>
          </a:p>
        </p:txBody>
      </p:sp>
      <p:pic>
        <p:nvPicPr>
          <p:cNvPr id="7" name="Tijdelijke aanduiding voor inhoud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1620" y="980728"/>
            <a:ext cx="6840760" cy="4839838"/>
          </a:xfrm>
        </p:spPr>
      </p:pic>
      <p:sp>
        <p:nvSpPr>
          <p:cNvPr id="3" name="Tekstvak 2"/>
          <p:cNvSpPr txBox="1"/>
          <p:nvPr/>
        </p:nvSpPr>
        <p:spPr>
          <a:xfrm>
            <a:off x="889" y="5820566"/>
            <a:ext cx="9144000" cy="369332"/>
          </a:xfrm>
          <a:prstGeom prst="rect">
            <a:avLst/>
          </a:prstGeom>
          <a:noFill/>
        </p:spPr>
        <p:txBody>
          <a:bodyPr wrap="square" rtlCol="0">
            <a:spAutoFit/>
          </a:bodyPr>
          <a:lstStyle/>
          <a:p>
            <a:pPr algn="ctr"/>
            <a:r>
              <a:rPr lang="nl-NL" dirty="0" smtClean="0">
                <a:solidFill>
                  <a:schemeClr val="bg1"/>
                </a:solidFill>
              </a:rPr>
              <a:t>Onder leiding van Clovis breidde het Frankische rijk enorm uit.</a:t>
            </a:r>
            <a:endParaRPr lang="nl-NL" dirty="0">
              <a:solidFill>
                <a:schemeClr val="bg1"/>
              </a:solidFill>
            </a:endParaRPr>
          </a:p>
        </p:txBody>
      </p:sp>
      <p:pic>
        <p:nvPicPr>
          <p:cNvPr id="8"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861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6">
                    <a:lumMod val="75000"/>
                  </a:schemeClr>
                </a:solidFill>
              </a:rPr>
              <a:t>Drie belangrijke opvolgers</a:t>
            </a:r>
            <a:endParaRPr lang="nl-NL" dirty="0">
              <a:solidFill>
                <a:schemeClr val="accent6">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89863" y="1885950"/>
            <a:ext cx="2959176" cy="307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3928" y="1880892"/>
            <a:ext cx="22098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93478" y="5013757"/>
            <a:ext cx="2959176" cy="584775"/>
          </a:xfrm>
          <a:prstGeom prst="rect">
            <a:avLst/>
          </a:prstGeom>
          <a:noFill/>
        </p:spPr>
        <p:txBody>
          <a:bodyPr wrap="square" rtlCol="0">
            <a:spAutoFit/>
          </a:bodyPr>
          <a:lstStyle/>
          <a:p>
            <a:pPr algn="ctr"/>
            <a:r>
              <a:rPr lang="nl-NL" sz="1600" dirty="0" smtClean="0">
                <a:solidFill>
                  <a:schemeClr val="bg1"/>
                </a:solidFill>
              </a:rPr>
              <a:t>Koning </a:t>
            </a:r>
            <a:r>
              <a:rPr lang="nl-NL" sz="1600" dirty="0" err="1" smtClean="0">
                <a:solidFill>
                  <a:schemeClr val="bg1"/>
                </a:solidFill>
              </a:rPr>
              <a:t>Merovech</a:t>
            </a:r>
            <a:r>
              <a:rPr lang="nl-NL" sz="1600" dirty="0" smtClean="0">
                <a:solidFill>
                  <a:schemeClr val="bg1"/>
                </a:solidFill>
              </a:rPr>
              <a:t>, de mythische koning.</a:t>
            </a:r>
            <a:endParaRPr lang="nl-NL" sz="1600" dirty="0">
              <a:solidFill>
                <a:schemeClr val="bg1"/>
              </a:solidFill>
            </a:endParaRPr>
          </a:p>
        </p:txBody>
      </p:sp>
      <p:sp>
        <p:nvSpPr>
          <p:cNvPr id="5" name="Tekstvak 4"/>
          <p:cNvSpPr txBox="1"/>
          <p:nvPr/>
        </p:nvSpPr>
        <p:spPr>
          <a:xfrm>
            <a:off x="3923928" y="5013757"/>
            <a:ext cx="2209800" cy="338554"/>
          </a:xfrm>
          <a:prstGeom prst="rect">
            <a:avLst/>
          </a:prstGeom>
          <a:noFill/>
        </p:spPr>
        <p:txBody>
          <a:bodyPr wrap="square" rtlCol="0">
            <a:spAutoFit/>
          </a:bodyPr>
          <a:lstStyle/>
          <a:p>
            <a:pPr algn="ctr"/>
            <a:r>
              <a:rPr lang="nl-NL" sz="1600" dirty="0" smtClean="0">
                <a:solidFill>
                  <a:schemeClr val="bg1"/>
                </a:solidFill>
              </a:rPr>
              <a:t>Koning </a:t>
            </a:r>
            <a:r>
              <a:rPr lang="nl-NL" sz="1600" dirty="0" err="1" smtClean="0">
                <a:solidFill>
                  <a:schemeClr val="bg1"/>
                </a:solidFill>
              </a:rPr>
              <a:t>Childerik</a:t>
            </a:r>
            <a:r>
              <a:rPr lang="nl-NL" sz="1600" dirty="0" smtClean="0">
                <a:solidFill>
                  <a:schemeClr val="bg1"/>
                </a:solidFill>
              </a:rPr>
              <a:t> I</a:t>
            </a:r>
            <a:endParaRPr lang="nl-NL" sz="1600" dirty="0">
              <a:solidFill>
                <a:schemeClr val="bg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60232" y="1885950"/>
            <a:ext cx="1980671" cy="308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6660608" y="5013757"/>
            <a:ext cx="1980671" cy="338554"/>
          </a:xfrm>
          <a:prstGeom prst="rect">
            <a:avLst/>
          </a:prstGeom>
          <a:noFill/>
        </p:spPr>
        <p:txBody>
          <a:bodyPr wrap="square" rtlCol="0">
            <a:spAutoFit/>
          </a:bodyPr>
          <a:lstStyle/>
          <a:p>
            <a:pPr algn="ctr"/>
            <a:r>
              <a:rPr lang="nl-NL" sz="1600" dirty="0" smtClean="0">
                <a:solidFill>
                  <a:schemeClr val="bg1"/>
                </a:solidFill>
              </a:rPr>
              <a:t>Koning Clovis</a:t>
            </a:r>
            <a:endParaRPr lang="nl-NL" sz="1600" dirty="0">
              <a:solidFill>
                <a:schemeClr val="bg1"/>
              </a:solidFill>
            </a:endParaRPr>
          </a:p>
        </p:txBody>
      </p:sp>
      <p:pic>
        <p:nvPicPr>
          <p:cNvPr id="11"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9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chemeClr val="accent6">
                    <a:lumMod val="75000"/>
                  </a:schemeClr>
                </a:solidFill>
              </a:rPr>
              <a:t>De doop van Clovis</a:t>
            </a:r>
            <a:endParaRPr lang="nl-NL" dirty="0">
              <a:solidFill>
                <a:schemeClr val="accent6">
                  <a:lumMod val="75000"/>
                </a:schemeClr>
              </a:solidFill>
            </a:endParaRPr>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59" y="1321822"/>
            <a:ext cx="2541361" cy="3481317"/>
          </a:xfrm>
        </p:spPr>
      </p:pic>
      <p:pic>
        <p:nvPicPr>
          <p:cNvPr id="1028" name="Picture 4" descr="http://1.bp.blogspot.com/-k4jt9UKcZv0/UNeP1yVAJKI/AAAAAAAAAOs/WuLVqbHDJ9A/s1600/035+doop+van+clovis.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7637" y="1321822"/>
            <a:ext cx="2232248" cy="3474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c/c0/Bapt%C3%AAme_de_Clovis.jpg/220px-Bapt%C3%AAme_de_Clovis.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63888" y="1920991"/>
            <a:ext cx="2232248" cy="22829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34007" y="5013176"/>
            <a:ext cx="7875985" cy="1200329"/>
          </a:xfrm>
          <a:prstGeom prst="rect">
            <a:avLst/>
          </a:prstGeom>
          <a:noFill/>
        </p:spPr>
        <p:txBody>
          <a:bodyPr wrap="square" rtlCol="0">
            <a:spAutoFit/>
          </a:bodyPr>
          <a:lstStyle/>
          <a:p>
            <a:r>
              <a:rPr lang="nl-NL" dirty="0" smtClean="0">
                <a:solidFill>
                  <a:schemeClr val="bg1"/>
                </a:solidFill>
              </a:rPr>
              <a:t>Volgens een legende liet Koning Clovis zich dopen, omdat tijdens een veldslag de ‘nieuwe’ God van zijn vrouw hem had geholpen. Zijn bekering tot het Christendom is hoogstwaarschijnlijk een politieke zet geweest. De doop wordt al jarenlang door kunstenaars verbeeld.  </a:t>
            </a:r>
            <a:endParaRPr lang="nl-NL" dirty="0">
              <a:solidFill>
                <a:schemeClr val="bg1"/>
              </a:solidFill>
            </a:endParaRPr>
          </a:p>
        </p:txBody>
      </p:sp>
      <p:pic>
        <p:nvPicPr>
          <p:cNvPr id="9" name="Afbeelding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04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solidFill>
                  <a:schemeClr val="accent6">
                    <a:lumMod val="75000"/>
                  </a:schemeClr>
                </a:solidFill>
              </a:rPr>
              <a:t>Glinsterende grafgiften uit ‘donkere eeuwen’</a:t>
            </a:r>
            <a:endParaRPr lang="nl-NL" sz="3200" dirty="0">
              <a:solidFill>
                <a:schemeClr val="accent6">
                  <a:lumMod val="75000"/>
                </a:schemeClr>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1256252"/>
            <a:ext cx="3004301" cy="196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320828" y="3772490"/>
            <a:ext cx="2390775" cy="1914525"/>
          </a:xfrm>
          <a:prstGeom prst="rect">
            <a:avLst/>
          </a:prstGeom>
        </p:spPr>
      </p:pic>
      <p:sp>
        <p:nvSpPr>
          <p:cNvPr id="7" name="Tekstvak 6"/>
          <p:cNvSpPr txBox="1"/>
          <p:nvPr/>
        </p:nvSpPr>
        <p:spPr>
          <a:xfrm>
            <a:off x="4788024" y="1412776"/>
            <a:ext cx="3456384" cy="2031325"/>
          </a:xfrm>
          <a:prstGeom prst="rect">
            <a:avLst/>
          </a:prstGeom>
          <a:noFill/>
        </p:spPr>
        <p:txBody>
          <a:bodyPr wrap="square" rtlCol="0">
            <a:spAutoFit/>
          </a:bodyPr>
          <a:lstStyle/>
          <a:p>
            <a:r>
              <a:rPr lang="nl-NL" dirty="0" smtClean="0">
                <a:solidFill>
                  <a:schemeClr val="bg1"/>
                </a:solidFill>
              </a:rPr>
              <a:t>In de loop der jaren zijn er opgravingen gedaan, waarbij prachtige, rijke grafgiften uit de </a:t>
            </a:r>
            <a:r>
              <a:rPr lang="nl-NL" dirty="0" err="1" smtClean="0">
                <a:solidFill>
                  <a:schemeClr val="bg1"/>
                </a:solidFill>
              </a:rPr>
              <a:t>Merovingische</a:t>
            </a:r>
            <a:r>
              <a:rPr lang="nl-NL" dirty="0" smtClean="0">
                <a:solidFill>
                  <a:schemeClr val="bg1"/>
                </a:solidFill>
              </a:rPr>
              <a:t> periode zijn ontdekt. Zo donker waren die </a:t>
            </a:r>
          </a:p>
          <a:p>
            <a:r>
              <a:rPr lang="nl-NL" dirty="0" smtClean="0">
                <a:solidFill>
                  <a:schemeClr val="bg1"/>
                </a:solidFill>
              </a:rPr>
              <a:t>‘</a:t>
            </a:r>
            <a:r>
              <a:rPr lang="nl-NL" dirty="0">
                <a:solidFill>
                  <a:schemeClr val="bg1"/>
                </a:solidFill>
              </a:rPr>
              <a:t>D</a:t>
            </a:r>
            <a:r>
              <a:rPr lang="nl-NL" dirty="0" smtClean="0">
                <a:solidFill>
                  <a:schemeClr val="bg1"/>
                </a:solidFill>
              </a:rPr>
              <a:t>ark </a:t>
            </a:r>
            <a:r>
              <a:rPr lang="nl-NL" dirty="0" err="1">
                <a:solidFill>
                  <a:schemeClr val="bg1"/>
                </a:solidFill>
              </a:rPr>
              <a:t>A</a:t>
            </a:r>
            <a:r>
              <a:rPr lang="nl-NL" dirty="0" err="1" smtClean="0">
                <a:solidFill>
                  <a:schemeClr val="bg1"/>
                </a:solidFill>
              </a:rPr>
              <a:t>ges</a:t>
            </a:r>
            <a:r>
              <a:rPr lang="nl-NL" dirty="0" smtClean="0">
                <a:solidFill>
                  <a:schemeClr val="bg1"/>
                </a:solidFill>
              </a:rPr>
              <a:t>’ dus niet, ze glinsterden van het goud!</a:t>
            </a:r>
            <a:endParaRPr lang="nl-NL" dirty="0">
              <a:solidFill>
                <a:schemeClr val="bg1"/>
              </a:solidFill>
            </a:endParaRPr>
          </a:p>
        </p:txBody>
      </p:sp>
      <p:sp>
        <p:nvSpPr>
          <p:cNvPr id="8" name="Tekstvak 7"/>
          <p:cNvSpPr txBox="1"/>
          <p:nvPr/>
        </p:nvSpPr>
        <p:spPr>
          <a:xfrm>
            <a:off x="1115616" y="5687015"/>
            <a:ext cx="7720410" cy="307777"/>
          </a:xfrm>
          <a:prstGeom prst="rect">
            <a:avLst/>
          </a:prstGeom>
          <a:noFill/>
        </p:spPr>
        <p:txBody>
          <a:bodyPr wrap="square" rtlCol="0">
            <a:spAutoFit/>
          </a:bodyPr>
          <a:lstStyle/>
          <a:p>
            <a:r>
              <a:rPr lang="nl-NL" sz="1400" dirty="0" smtClean="0">
                <a:solidFill>
                  <a:schemeClr val="bg1"/>
                </a:solidFill>
              </a:rPr>
              <a:t>Mantelspelden met granaat uit Rhenen	            Gouden fibula met bronzen vliegje</a:t>
            </a:r>
            <a:endParaRPr lang="nl-NL" sz="1400" dirty="0">
              <a:solidFill>
                <a:schemeClr val="bg1"/>
              </a:solidFill>
            </a:endParaRPr>
          </a:p>
        </p:txBody>
      </p:sp>
      <p:sp>
        <p:nvSpPr>
          <p:cNvPr id="10" name="Tekstvak 9"/>
          <p:cNvSpPr txBox="1"/>
          <p:nvPr/>
        </p:nvSpPr>
        <p:spPr>
          <a:xfrm>
            <a:off x="1196648" y="3226215"/>
            <a:ext cx="2932293" cy="307777"/>
          </a:xfrm>
          <a:prstGeom prst="rect">
            <a:avLst/>
          </a:prstGeom>
          <a:noFill/>
        </p:spPr>
        <p:txBody>
          <a:bodyPr wrap="square" rtlCol="0">
            <a:spAutoFit/>
          </a:bodyPr>
          <a:lstStyle/>
          <a:p>
            <a:pPr algn="ctr"/>
            <a:r>
              <a:rPr lang="nl-NL" sz="1400" dirty="0" err="1" smtClean="0">
                <a:solidFill>
                  <a:schemeClr val="bg1"/>
                </a:solidFill>
              </a:rPr>
              <a:t>Merovingische</a:t>
            </a:r>
            <a:r>
              <a:rPr lang="nl-NL" sz="1400" dirty="0" smtClean="0">
                <a:solidFill>
                  <a:schemeClr val="bg1"/>
                </a:solidFill>
              </a:rPr>
              <a:t> gesp</a:t>
            </a:r>
            <a:endParaRPr lang="nl-NL" sz="1400" dirty="0">
              <a:solidFill>
                <a:schemeClr val="bg1"/>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94154" y="3742328"/>
            <a:ext cx="292576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09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74638"/>
            <a:ext cx="7056784" cy="778098"/>
          </a:xfrm>
        </p:spPr>
        <p:txBody>
          <a:bodyPr/>
          <a:lstStyle/>
          <a:p>
            <a:r>
              <a:rPr lang="nl-NL" dirty="0" smtClean="0">
                <a:solidFill>
                  <a:schemeClr val="accent6">
                    <a:lumMod val="75000"/>
                  </a:schemeClr>
                </a:solidFill>
              </a:rPr>
              <a:t>Graf van </a:t>
            </a:r>
            <a:r>
              <a:rPr lang="nl-NL" dirty="0" err="1" smtClean="0">
                <a:solidFill>
                  <a:schemeClr val="accent6">
                    <a:lumMod val="75000"/>
                  </a:schemeClr>
                </a:solidFill>
              </a:rPr>
              <a:t>Childerik</a:t>
            </a:r>
            <a:r>
              <a:rPr lang="nl-NL" dirty="0" smtClean="0">
                <a:solidFill>
                  <a:schemeClr val="accent6">
                    <a:lumMod val="75000"/>
                  </a:schemeClr>
                </a:solidFill>
              </a:rPr>
              <a:t> I</a:t>
            </a:r>
            <a:endParaRPr lang="nl-NL" dirty="0">
              <a:solidFill>
                <a:schemeClr val="accent6">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4450" y="3841646"/>
            <a:ext cx="2531162" cy="198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9663" y="3858444"/>
            <a:ext cx="2781329" cy="197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6656" y="1210260"/>
            <a:ext cx="3024336" cy="246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654450" y="1163515"/>
            <a:ext cx="3877990" cy="2554545"/>
          </a:xfrm>
          <a:prstGeom prst="rect">
            <a:avLst/>
          </a:prstGeom>
          <a:noFill/>
        </p:spPr>
        <p:txBody>
          <a:bodyPr wrap="square" rtlCol="0">
            <a:spAutoFit/>
          </a:bodyPr>
          <a:lstStyle/>
          <a:p>
            <a:r>
              <a:rPr lang="nl-NL" sz="1600" dirty="0" smtClean="0">
                <a:solidFill>
                  <a:schemeClr val="bg1"/>
                </a:solidFill>
              </a:rPr>
              <a:t>In 1653 werd in Doornik het graf van koning </a:t>
            </a:r>
            <a:r>
              <a:rPr lang="nl-NL" sz="1600" dirty="0" err="1" smtClean="0">
                <a:solidFill>
                  <a:schemeClr val="bg1"/>
                </a:solidFill>
              </a:rPr>
              <a:t>Childerik</a:t>
            </a:r>
            <a:r>
              <a:rPr lang="nl-NL" sz="1600" dirty="0" smtClean="0">
                <a:solidFill>
                  <a:schemeClr val="bg1"/>
                </a:solidFill>
              </a:rPr>
              <a:t> I gevonden. Het bevatte vele rijke grafgiften. Het meeste daarvan is verloren gegaan. Linksboven: twee van de 300 gouden bijen van de mantel van </a:t>
            </a:r>
            <a:r>
              <a:rPr lang="nl-NL" sz="1600" dirty="0" err="1" smtClean="0">
                <a:solidFill>
                  <a:schemeClr val="bg1"/>
                </a:solidFill>
              </a:rPr>
              <a:t>Childerik</a:t>
            </a:r>
            <a:r>
              <a:rPr lang="nl-NL" sz="1600" dirty="0" smtClean="0">
                <a:solidFill>
                  <a:schemeClr val="bg1"/>
                </a:solidFill>
              </a:rPr>
              <a:t> I, linksonder: gevest van het zwaard van koning </a:t>
            </a:r>
            <a:r>
              <a:rPr lang="nl-NL" sz="1600" dirty="0" err="1" smtClean="0">
                <a:solidFill>
                  <a:schemeClr val="bg1"/>
                </a:solidFill>
              </a:rPr>
              <a:t>Childerik</a:t>
            </a:r>
            <a:r>
              <a:rPr lang="nl-NL" sz="1600" dirty="0" smtClean="0">
                <a:solidFill>
                  <a:schemeClr val="bg1"/>
                </a:solidFill>
              </a:rPr>
              <a:t> I. Rechtsonder: replica van de zegelring, waardoor kon worden vastgesteld dat het om het graf van koning </a:t>
            </a:r>
            <a:r>
              <a:rPr lang="nl-NL" sz="1600" dirty="0" err="1" smtClean="0">
                <a:solidFill>
                  <a:schemeClr val="bg1"/>
                </a:solidFill>
              </a:rPr>
              <a:t>Childerik</a:t>
            </a:r>
            <a:r>
              <a:rPr lang="nl-NL" sz="1600" dirty="0" smtClean="0">
                <a:solidFill>
                  <a:schemeClr val="bg1"/>
                </a:solidFill>
              </a:rPr>
              <a:t> I ging.</a:t>
            </a:r>
            <a:endParaRPr lang="nl-NL" sz="1600" dirty="0">
              <a:solidFill>
                <a:schemeClr val="bg1"/>
              </a:solidFill>
            </a:endParaRPr>
          </a:p>
        </p:txBody>
      </p:sp>
      <p:pic>
        <p:nvPicPr>
          <p:cNvPr id="9"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111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6">
                    <a:lumMod val="75000"/>
                  </a:schemeClr>
                </a:solidFill>
              </a:rPr>
              <a:t>Grafveld in Rhenen</a:t>
            </a:r>
            <a:endParaRPr lang="nl-NL" dirty="0">
              <a:solidFill>
                <a:schemeClr val="accent6">
                  <a:lumMod val="75000"/>
                </a:schemeClr>
              </a:solidFill>
            </a:endParaRPr>
          </a:p>
        </p:txBody>
      </p:sp>
      <p:sp>
        <p:nvSpPr>
          <p:cNvPr id="4" name="Tekstvak 3"/>
          <p:cNvSpPr txBox="1"/>
          <p:nvPr/>
        </p:nvSpPr>
        <p:spPr>
          <a:xfrm>
            <a:off x="1331641" y="5013176"/>
            <a:ext cx="6264424" cy="1200329"/>
          </a:xfrm>
          <a:prstGeom prst="rect">
            <a:avLst/>
          </a:prstGeom>
          <a:noFill/>
        </p:spPr>
        <p:txBody>
          <a:bodyPr wrap="square" rtlCol="0">
            <a:spAutoFit/>
          </a:bodyPr>
          <a:lstStyle/>
          <a:p>
            <a:pPr algn="ctr"/>
            <a:r>
              <a:rPr lang="nl-NL" dirty="0" smtClean="0">
                <a:solidFill>
                  <a:schemeClr val="bg1"/>
                </a:solidFill>
              </a:rPr>
              <a:t>Op deze plek werd in Rhenen is een enorm grafveld uit de </a:t>
            </a:r>
            <a:r>
              <a:rPr lang="nl-NL" dirty="0" err="1" smtClean="0">
                <a:solidFill>
                  <a:schemeClr val="bg1"/>
                </a:solidFill>
              </a:rPr>
              <a:t>Merovingische</a:t>
            </a:r>
            <a:r>
              <a:rPr lang="nl-NL" dirty="0" smtClean="0">
                <a:solidFill>
                  <a:schemeClr val="bg1"/>
                </a:solidFill>
              </a:rPr>
              <a:t> tijd ontdekt. In de graven werden allerlei rijke grafgiften gevonden: kettingen, fibulae, wapens, aardewerken potten, glazen drinkbekers. </a:t>
            </a:r>
            <a:endParaRPr lang="nl-NL" dirty="0">
              <a:solidFill>
                <a:schemeClr val="bg1"/>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196752"/>
            <a:ext cx="6192416" cy="37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686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chemeClr val="accent6">
                    <a:lumMod val="75000"/>
                  </a:schemeClr>
                </a:solidFill>
              </a:rPr>
              <a:t>Graven van mannen en vrouwen</a:t>
            </a:r>
            <a:endParaRPr lang="nl-NL" dirty="0">
              <a:solidFill>
                <a:schemeClr val="accent6">
                  <a:lumMod val="75000"/>
                </a:schemeClr>
              </a:solidFill>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4601" y="1700808"/>
            <a:ext cx="302433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5930" y="4149080"/>
            <a:ext cx="302433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716016" y="1728866"/>
            <a:ext cx="4123427" cy="1569660"/>
          </a:xfrm>
          <a:prstGeom prst="rect">
            <a:avLst/>
          </a:prstGeom>
          <a:noFill/>
        </p:spPr>
        <p:txBody>
          <a:bodyPr wrap="square" rtlCol="0">
            <a:spAutoFit/>
          </a:bodyPr>
          <a:lstStyle/>
          <a:p>
            <a:r>
              <a:rPr lang="nl-NL" sz="1600" dirty="0" smtClean="0">
                <a:solidFill>
                  <a:schemeClr val="bg1"/>
                </a:solidFill>
              </a:rPr>
              <a:t>Aan de hand van grafgiften kan worden vastgesteld of het een graf van een man of vrouw betrof. Vrouwen kregen sieraden mee, mannen wapens. Aardewerken potten en glazen drinkbekers werden in beide graven gevonden. </a:t>
            </a:r>
            <a:endParaRPr lang="nl-NL" sz="1600" dirty="0">
              <a:solidFill>
                <a:schemeClr val="bg1"/>
              </a:solidFill>
            </a:endParaRPr>
          </a:p>
        </p:txBody>
      </p:sp>
      <p:sp>
        <p:nvSpPr>
          <p:cNvPr id="5" name="Tekstvak 4"/>
          <p:cNvSpPr txBox="1"/>
          <p:nvPr/>
        </p:nvSpPr>
        <p:spPr>
          <a:xfrm>
            <a:off x="1249259" y="3717032"/>
            <a:ext cx="3024337" cy="307777"/>
          </a:xfrm>
          <a:prstGeom prst="rect">
            <a:avLst/>
          </a:prstGeom>
          <a:noFill/>
        </p:spPr>
        <p:txBody>
          <a:bodyPr wrap="square" rtlCol="0">
            <a:spAutoFit/>
          </a:bodyPr>
          <a:lstStyle/>
          <a:p>
            <a:pPr algn="ctr"/>
            <a:r>
              <a:rPr lang="nl-NL" sz="1400" dirty="0" smtClean="0">
                <a:solidFill>
                  <a:schemeClr val="bg1"/>
                </a:solidFill>
              </a:rPr>
              <a:t>Kleurige kralenketting met schijffibula</a:t>
            </a:r>
            <a:endParaRPr lang="nl-NL" sz="1400" dirty="0">
              <a:solidFill>
                <a:schemeClr val="bg1"/>
              </a:solidFill>
            </a:endParaRPr>
          </a:p>
        </p:txBody>
      </p:sp>
      <p:sp>
        <p:nvSpPr>
          <p:cNvPr id="6" name="Tekstvak 5"/>
          <p:cNvSpPr txBox="1"/>
          <p:nvPr/>
        </p:nvSpPr>
        <p:spPr>
          <a:xfrm>
            <a:off x="1259924" y="6165304"/>
            <a:ext cx="3003006" cy="307777"/>
          </a:xfrm>
          <a:prstGeom prst="rect">
            <a:avLst/>
          </a:prstGeom>
          <a:noFill/>
        </p:spPr>
        <p:txBody>
          <a:bodyPr wrap="square" rtlCol="0">
            <a:spAutoFit/>
          </a:bodyPr>
          <a:lstStyle/>
          <a:p>
            <a:pPr algn="ctr"/>
            <a:r>
              <a:rPr lang="nl-NL" sz="1400" dirty="0" smtClean="0">
                <a:solidFill>
                  <a:schemeClr val="bg1"/>
                </a:solidFill>
              </a:rPr>
              <a:t>S-fibula en twee beugelfibulae </a:t>
            </a:r>
            <a:endParaRPr lang="nl-NL" sz="1400" dirty="0">
              <a:solidFill>
                <a:schemeClr val="bg1"/>
              </a:solidFill>
            </a:endParaRPr>
          </a:p>
        </p:txBody>
      </p:sp>
      <p:sp>
        <p:nvSpPr>
          <p:cNvPr id="7" name="Tekstvak 6"/>
          <p:cNvSpPr txBox="1"/>
          <p:nvPr/>
        </p:nvSpPr>
        <p:spPr>
          <a:xfrm>
            <a:off x="4476286" y="5874169"/>
            <a:ext cx="1434593" cy="307777"/>
          </a:xfrm>
          <a:prstGeom prst="rect">
            <a:avLst/>
          </a:prstGeom>
          <a:noFill/>
        </p:spPr>
        <p:txBody>
          <a:bodyPr wrap="square" rtlCol="0">
            <a:spAutoFit/>
          </a:bodyPr>
          <a:lstStyle/>
          <a:p>
            <a:pPr algn="ctr"/>
            <a:r>
              <a:rPr lang="nl-NL" sz="1400" dirty="0" smtClean="0">
                <a:solidFill>
                  <a:schemeClr val="bg1"/>
                </a:solidFill>
              </a:rPr>
              <a:t>Vergulde helm </a:t>
            </a:r>
            <a:endParaRPr lang="nl-NL" sz="1400" dirty="0">
              <a:solidFill>
                <a:schemeClr val="bg1"/>
              </a:solidFill>
            </a:endParaRPr>
          </a:p>
        </p:txBody>
      </p:sp>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1902" y="3717032"/>
            <a:ext cx="1430630" cy="203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66809" y="3711470"/>
            <a:ext cx="2683267" cy="2012450"/>
          </a:xfrm>
          <a:prstGeom prst="rect">
            <a:avLst/>
          </a:prstGeom>
        </p:spPr>
      </p:pic>
      <p:sp>
        <p:nvSpPr>
          <p:cNvPr id="9" name="Tekstvak 8"/>
          <p:cNvSpPr txBox="1"/>
          <p:nvPr/>
        </p:nvSpPr>
        <p:spPr>
          <a:xfrm>
            <a:off x="6124128" y="5857527"/>
            <a:ext cx="2683267" cy="307777"/>
          </a:xfrm>
          <a:prstGeom prst="rect">
            <a:avLst/>
          </a:prstGeom>
          <a:noFill/>
        </p:spPr>
        <p:txBody>
          <a:bodyPr wrap="square" rtlCol="0">
            <a:spAutoFit/>
          </a:bodyPr>
          <a:lstStyle/>
          <a:p>
            <a:pPr algn="ctr"/>
            <a:r>
              <a:rPr lang="nl-NL" sz="1400" dirty="0" smtClean="0">
                <a:solidFill>
                  <a:schemeClr val="bg1"/>
                </a:solidFill>
              </a:rPr>
              <a:t>Aardewerk </a:t>
            </a:r>
            <a:endParaRPr lang="nl-NL" sz="1400" dirty="0">
              <a:solidFill>
                <a:schemeClr val="bg1"/>
              </a:solidFill>
            </a:endParaRPr>
          </a:p>
        </p:txBody>
      </p:sp>
      <p:pic>
        <p:nvPicPr>
          <p:cNvPr id="15" name="Afbeelding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556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354" y="188640"/>
            <a:ext cx="8229600" cy="850106"/>
          </a:xfrm>
        </p:spPr>
        <p:txBody>
          <a:bodyPr>
            <a:normAutofit/>
          </a:bodyPr>
          <a:lstStyle/>
          <a:p>
            <a:r>
              <a:rPr lang="nl-NL" dirty="0" smtClean="0">
                <a:solidFill>
                  <a:schemeClr val="accent6">
                    <a:lumMod val="75000"/>
                  </a:schemeClr>
                </a:solidFill>
              </a:rPr>
              <a:t>Glazen drinkbekers</a:t>
            </a:r>
            <a:endParaRPr lang="nl-NL" dirty="0">
              <a:solidFill>
                <a:schemeClr val="accent6">
                  <a:lumMod val="75000"/>
                </a:schemeClr>
              </a:solidFill>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4507" y="1124744"/>
            <a:ext cx="3473647" cy="282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5069058" y="4040607"/>
            <a:ext cx="3319365" cy="1754326"/>
          </a:xfrm>
          <a:prstGeom prst="rect">
            <a:avLst/>
          </a:prstGeom>
          <a:noFill/>
        </p:spPr>
        <p:txBody>
          <a:bodyPr wrap="square" rtlCol="0">
            <a:spAutoFit/>
          </a:bodyPr>
          <a:lstStyle/>
          <a:p>
            <a:r>
              <a:rPr lang="nl-NL" dirty="0" smtClean="0">
                <a:solidFill>
                  <a:schemeClr val="bg1"/>
                </a:solidFill>
              </a:rPr>
              <a:t>Het Merovingische glas is zeer stevig en heeft vaak een groene </a:t>
            </a:r>
            <a:r>
              <a:rPr lang="nl-NL" dirty="0" smtClean="0">
                <a:solidFill>
                  <a:schemeClr val="bg1"/>
                </a:solidFill>
              </a:rPr>
              <a:t>kleur.</a:t>
            </a:r>
          </a:p>
          <a:p>
            <a:r>
              <a:rPr lang="nl-NL" dirty="0" smtClean="0">
                <a:solidFill>
                  <a:schemeClr val="bg1"/>
                </a:solidFill>
              </a:rPr>
              <a:t>Sommige </a:t>
            </a:r>
            <a:r>
              <a:rPr lang="nl-NL" dirty="0" smtClean="0">
                <a:solidFill>
                  <a:schemeClr val="bg1"/>
                </a:solidFill>
              </a:rPr>
              <a:t>glazen drinkbekers hebben een voetje, veel zijn bol aan de onderkant.</a:t>
            </a:r>
            <a:endParaRPr lang="nl-NL" dirty="0">
              <a:solidFill>
                <a:schemeClr val="bg1"/>
              </a:solidFill>
            </a:endParaRPr>
          </a:p>
        </p:txBody>
      </p:sp>
      <p:pic>
        <p:nvPicPr>
          <p:cNvPr id="3074" name="Picture 2" descr="I:\Uitwisselingsmap\Annemarieke\Glas groe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4507" y="4150478"/>
            <a:ext cx="3474860" cy="23079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Uitwisselingsmap\Annemarieke\k-201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9059" y="1124744"/>
            <a:ext cx="1714016" cy="282986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647" y="6029325"/>
            <a:ext cx="27892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507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498</Words>
  <Application>Microsoft Office PowerPoint</Application>
  <PresentationFormat>Diavoorstelling (4:3)</PresentationFormat>
  <Paragraphs>40</Paragraphs>
  <Slides>11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Calibri</vt:lpstr>
      <vt:lpstr>Kantoorthema</vt:lpstr>
      <vt:lpstr>De Vroege Middeleeuwen: een voorspoedige tijd?</vt:lpstr>
      <vt:lpstr>Het Frankische Rijk</vt:lpstr>
      <vt:lpstr>Drie belangrijke opvolgers</vt:lpstr>
      <vt:lpstr>De doop van Clovis</vt:lpstr>
      <vt:lpstr>Glinsterende grafgiften uit ‘donkere eeuwen’</vt:lpstr>
      <vt:lpstr>Graf van Childerik I</vt:lpstr>
      <vt:lpstr>Grafveld in Rhenen</vt:lpstr>
      <vt:lpstr>Graven van mannen en vrouwen</vt:lpstr>
      <vt:lpstr>Glazen drinkbekers</vt:lpstr>
      <vt:lpstr>De Vroege Middeleeuwen in beeld</vt:lpstr>
      <vt:lpstr>De Vroege Middeleeuwen in beeld</vt:lpstr>
    </vt:vector>
  </TitlesOfParts>
  <Company>RMO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vroege middeleeuwen</dc:title>
  <dc:creator>Fannie Pielage</dc:creator>
  <cp:lastModifiedBy>Marieke Peters</cp:lastModifiedBy>
  <cp:revision>43</cp:revision>
  <dcterms:created xsi:type="dcterms:W3CDTF">2013-08-19T13:26:36Z</dcterms:created>
  <dcterms:modified xsi:type="dcterms:W3CDTF">2020-05-18T15:13:05Z</dcterms:modified>
</cp:coreProperties>
</file>